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32"/>
  </p:notesMasterIdLst>
  <p:sldIdLst>
    <p:sldId id="256" r:id="rId2"/>
    <p:sldId id="304" r:id="rId3"/>
    <p:sldId id="329" r:id="rId4"/>
    <p:sldId id="258" r:id="rId5"/>
    <p:sldId id="330" r:id="rId6"/>
    <p:sldId id="333" r:id="rId7"/>
    <p:sldId id="260" r:id="rId8"/>
    <p:sldId id="261" r:id="rId9"/>
    <p:sldId id="262" r:id="rId10"/>
    <p:sldId id="263" r:id="rId11"/>
    <p:sldId id="282" r:id="rId12"/>
    <p:sldId id="264" r:id="rId13"/>
    <p:sldId id="323" r:id="rId14"/>
    <p:sldId id="266" r:id="rId15"/>
    <p:sldId id="267" r:id="rId16"/>
    <p:sldId id="331" r:id="rId17"/>
    <p:sldId id="269" r:id="rId18"/>
    <p:sldId id="270" r:id="rId19"/>
    <p:sldId id="328" r:id="rId20"/>
    <p:sldId id="332" r:id="rId21"/>
    <p:sldId id="272" r:id="rId22"/>
    <p:sldId id="273" r:id="rId23"/>
    <p:sldId id="334" r:id="rId24"/>
    <p:sldId id="275" r:id="rId25"/>
    <p:sldId id="276" r:id="rId26"/>
    <p:sldId id="325" r:id="rId27"/>
    <p:sldId id="278" r:id="rId28"/>
    <p:sldId id="279" r:id="rId29"/>
    <p:sldId id="280" r:id="rId30"/>
    <p:sldId id="281" r:id="rId31"/>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MLlwaTPc44NcTCU31lWawyXUgu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7F5C1C-490F-425E-B605-2E567EFB3486}">
  <a:tblStyle styleId="{247F5C1C-490F-425E-B605-2E567EFB348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C142B95-3861-441C-84C3-C89A0818DFB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64"/>
    <p:restoredTop sz="75493"/>
  </p:normalViewPr>
  <p:slideViewPr>
    <p:cSldViewPr snapToGrid="0" snapToObjects="1">
      <p:cViewPr varScale="1">
        <p:scale>
          <a:sx n="91" d="100"/>
          <a:sy n="91" d="100"/>
        </p:scale>
        <p:origin x="2608" y="192"/>
      </p:cViewPr>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8" name="Google Shape;38;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25" name="Google Shape;125;p26: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60" name="Google Shape;160;p1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7646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13</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828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85" name="Google Shape;185;p1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3" name="Google Shape;193;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4" name="Google Shape;44;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667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16" name="Google Shape;216;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80" name="Google Shape;280;p5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75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6" name="Google Shape;96;p8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264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4" name="Google Shape;44;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924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4" name="Google Shape;44;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4294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57" name="Google Shape;357;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4" name="Google Shape;44;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356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64" name="Google Shape;364;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51" name="Google Shape;51;p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4" name="Google Shape;44;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972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6</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689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5" name="Google Shape;65;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3" name="Google Shape;73;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91" name="Google Shape;91;p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7"/>
        <p:cNvGrpSpPr/>
        <p:nvPr/>
      </p:nvGrpSpPr>
      <p:grpSpPr>
        <a:xfrm>
          <a:off x="0" y="0"/>
          <a:ext cx="0" cy="0"/>
          <a:chOff x="0" y="0"/>
          <a:chExt cx="0" cy="0"/>
        </a:xfrm>
      </p:grpSpPr>
      <p:sp>
        <p:nvSpPr>
          <p:cNvPr id="25" name="Google Shape;18;p23">
            <a:extLst>
              <a:ext uri="{FF2B5EF4-FFF2-40B4-BE49-F238E27FC236}">
                <a16:creationId xmlns:a16="http://schemas.microsoft.com/office/drawing/2014/main" id="{6E82E8A6-D57A-5E4D-9451-A3D53DE9DADB}"/>
              </a:ext>
            </a:extLst>
          </p:cNvPr>
          <p:cNvSpPr/>
          <p:nvPr userDrawn="1"/>
        </p:nvSpPr>
        <p:spPr>
          <a:xfrm>
            <a:off x="-25" y="229052"/>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26" name="Google Shape;19;p23">
            <a:extLst>
              <a:ext uri="{FF2B5EF4-FFF2-40B4-BE49-F238E27FC236}">
                <a16:creationId xmlns:a16="http://schemas.microsoft.com/office/drawing/2014/main" id="{3D32498D-7205-5C4F-8696-0E91770864A7}"/>
              </a:ext>
            </a:extLst>
          </p:cNvPr>
          <p:cNvSpPr txBox="1">
            <a:spLocks noGrp="1"/>
          </p:cNvSpPr>
          <p:nvPr>
            <p:ph type="ctrTitle"/>
          </p:nvPr>
        </p:nvSpPr>
        <p:spPr>
          <a:xfrm>
            <a:off x="685800" y="2268672"/>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0;p23">
            <a:extLst>
              <a:ext uri="{FF2B5EF4-FFF2-40B4-BE49-F238E27FC236}">
                <a16:creationId xmlns:a16="http://schemas.microsoft.com/office/drawing/2014/main" id="{DA72C720-FFC5-6D47-801C-7FFFA5774B3A}"/>
              </a:ext>
            </a:extLst>
          </p:cNvPr>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8" name="Google Shape;21;p23">
            <a:extLst>
              <a:ext uri="{FF2B5EF4-FFF2-40B4-BE49-F238E27FC236}">
                <a16:creationId xmlns:a16="http://schemas.microsoft.com/office/drawing/2014/main" id="{26C195E9-EC12-F744-910A-A51CF5660FE1}"/>
              </a:ext>
            </a:extLst>
          </p:cNvPr>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9" name="Google Shape;22;p23">
            <a:extLst>
              <a:ext uri="{FF2B5EF4-FFF2-40B4-BE49-F238E27FC236}">
                <a16:creationId xmlns:a16="http://schemas.microsoft.com/office/drawing/2014/main" id="{D65BAFC3-B3D0-724D-894A-4B0B8A520A45}"/>
              </a:ext>
            </a:extLst>
          </p:cNvPr>
          <p:cNvPicPr preferRelativeResize="0"/>
          <p:nvPr userDrawn="1"/>
        </p:nvPicPr>
        <p:blipFill rotWithShape="1">
          <a:blip r:embed="rId3">
            <a:alphaModFix/>
          </a:blip>
          <a:srcRect/>
          <a:stretch/>
        </p:blipFill>
        <p:spPr>
          <a:xfrm>
            <a:off x="152400" y="6590918"/>
            <a:ext cx="2150721" cy="169037"/>
          </a:xfrm>
          <a:prstGeom prst="rect">
            <a:avLst/>
          </a:prstGeom>
          <a:noFill/>
          <a:ln>
            <a:noFill/>
          </a:ln>
        </p:spPr>
      </p:pic>
      <p:sp>
        <p:nvSpPr>
          <p:cNvPr id="30" name="Google Shape;23;p23">
            <a:extLst>
              <a:ext uri="{FF2B5EF4-FFF2-40B4-BE49-F238E27FC236}">
                <a16:creationId xmlns:a16="http://schemas.microsoft.com/office/drawing/2014/main" id="{3BAB8A87-08E5-DD49-A540-9ACC7ECD4931}"/>
              </a:ext>
            </a:extLst>
          </p:cNvPr>
          <p:cNvSpPr txBox="1"/>
          <p:nvPr userDrawn="1"/>
        </p:nvSpPr>
        <p:spPr>
          <a:xfrm>
            <a:off x="685800" y="889967"/>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Spring 2022</a:t>
            </a:r>
            <a:endParaRPr sz="1400" b="0" i="0" u="none" strike="noStrike" cap="none" dirty="0">
              <a:solidFill>
                <a:srgbClr val="000000"/>
              </a:solidFill>
              <a:latin typeface="Arial"/>
              <a:ea typeface="Arial"/>
              <a:cs typeface="Arial"/>
              <a:sym typeface="Arial"/>
            </a:endParaRPr>
          </a:p>
        </p:txBody>
      </p:sp>
      <p:sp>
        <p:nvSpPr>
          <p:cNvPr id="31" name="Google Shape;24;p23">
            <a:extLst>
              <a:ext uri="{FF2B5EF4-FFF2-40B4-BE49-F238E27FC236}">
                <a16:creationId xmlns:a16="http://schemas.microsoft.com/office/drawing/2014/main" id="{48A38B97-0502-2146-BC6A-63FD59B31C4B}"/>
              </a:ext>
            </a:extLst>
          </p:cNvPr>
          <p:cNvSpPr txBox="1"/>
          <p:nvPr userDrawn="1"/>
        </p:nvSpPr>
        <p:spPr>
          <a:xfrm>
            <a:off x="685800" y="1439089"/>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32" name="Google Shape;13;p22">
            <a:extLst>
              <a:ext uri="{FF2B5EF4-FFF2-40B4-BE49-F238E27FC236}">
                <a16:creationId xmlns:a16="http://schemas.microsoft.com/office/drawing/2014/main" id="{8EE255B7-6BAC-684C-8575-EF13F2EB83C0}"/>
              </a:ext>
            </a:extLst>
          </p:cNvPr>
          <p:cNvSpPr/>
          <p:nvPr userDrawn="1"/>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3" name="Google Shape;16;p22">
            <a:extLst>
              <a:ext uri="{FF2B5EF4-FFF2-40B4-BE49-F238E27FC236}">
                <a16:creationId xmlns:a16="http://schemas.microsoft.com/office/drawing/2014/main" id="{934F30B1-A305-6847-A06F-AE8CCDC280C9}"/>
              </a:ext>
            </a:extLst>
          </p:cNvPr>
          <p:cNvSpPr txBox="1"/>
          <p:nvPr userDrawn="1"/>
        </p:nvSpPr>
        <p:spPr>
          <a:xfrm>
            <a:off x="26376" y="26300"/>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6: Cornell Notes &amp; Memory</a:t>
            </a:r>
            <a:endParaRPr sz="1400" b="0" i="0" u="none" strike="noStrike" cap="none" dirty="0">
              <a:solidFill>
                <a:srgbClr val="000000"/>
              </a:solidFill>
              <a:latin typeface="Arial"/>
              <a:ea typeface="Arial"/>
              <a:cs typeface="Arial"/>
              <a:sym typeface="Arial"/>
            </a:endParaRPr>
          </a:p>
        </p:txBody>
      </p:sp>
      <p:pic>
        <p:nvPicPr>
          <p:cNvPr id="34" name="Google Shape;14;p22">
            <a:extLst>
              <a:ext uri="{FF2B5EF4-FFF2-40B4-BE49-F238E27FC236}">
                <a16:creationId xmlns:a16="http://schemas.microsoft.com/office/drawing/2014/main" id="{FD6D48C5-FC16-8C41-9AEB-9A2CBC1D1119}"/>
              </a:ext>
            </a:extLst>
          </p:cNvPr>
          <p:cNvPicPr preferRelativeResize="0"/>
          <p:nvPr userDrawn="1"/>
        </p:nvPicPr>
        <p:blipFill rotWithShape="1">
          <a:blip r:embed="rId4">
            <a:alphaModFix/>
          </a:blip>
          <a:srcRect/>
          <a:stretch/>
        </p:blipFill>
        <p:spPr>
          <a:xfrm>
            <a:off x="26376" y="25115"/>
            <a:ext cx="2150721" cy="169037"/>
          </a:xfrm>
          <a:prstGeom prst="rect">
            <a:avLst/>
          </a:prstGeom>
          <a:noFill/>
          <a:ln>
            <a:noFill/>
          </a:ln>
        </p:spPr>
      </p:pic>
      <p:sp>
        <p:nvSpPr>
          <p:cNvPr id="35" name="Google Shape;15;p22">
            <a:extLst>
              <a:ext uri="{FF2B5EF4-FFF2-40B4-BE49-F238E27FC236}">
                <a16:creationId xmlns:a16="http://schemas.microsoft.com/office/drawing/2014/main" id="{AAB8393C-4A9F-844B-BFA8-5FF3C3B67F3D}"/>
              </a:ext>
            </a:extLst>
          </p:cNvPr>
          <p:cNvSpPr txBox="1"/>
          <p:nvPr userDrawn="1"/>
        </p:nvSpPr>
        <p:spPr>
          <a:xfrm>
            <a:off x="7394931" y="27106"/>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2022</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29"/>
        <p:cNvGrpSpPr/>
        <p:nvPr/>
      </p:nvGrpSpPr>
      <p:grpSpPr>
        <a:xfrm>
          <a:off x="0" y="0"/>
          <a:ext cx="0" cy="0"/>
          <a:chOff x="0" y="0"/>
          <a:chExt cx="0" cy="0"/>
        </a:xfrm>
      </p:grpSpPr>
      <p:sp>
        <p:nvSpPr>
          <p:cNvPr id="30" name="Google Shape;30;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2" name="Google Shape;32;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3" name="Google Shape;33;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5" name="Google Shape;35;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9" name="Google Shape;13;p22">
            <a:extLst>
              <a:ext uri="{FF2B5EF4-FFF2-40B4-BE49-F238E27FC236}">
                <a16:creationId xmlns:a16="http://schemas.microsoft.com/office/drawing/2014/main" id="{1CA2AFFA-E093-5348-AA77-41825E5F4AA9}"/>
              </a:ext>
            </a:extLst>
          </p:cNvPr>
          <p:cNvSpPr/>
          <p:nvPr userDrawn="1"/>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7" name="Google Shape;16;p22">
            <a:extLst>
              <a:ext uri="{FF2B5EF4-FFF2-40B4-BE49-F238E27FC236}">
                <a16:creationId xmlns:a16="http://schemas.microsoft.com/office/drawing/2014/main" id="{69762287-AE06-D142-A65A-F3603CA40B5E}"/>
              </a:ext>
            </a:extLst>
          </p:cNvPr>
          <p:cNvSpPr txBox="1"/>
          <p:nvPr userDrawn="1"/>
        </p:nvSpPr>
        <p:spPr>
          <a:xfrm>
            <a:off x="26376" y="26300"/>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6: Cornell Notes &amp; Memory</a:t>
            </a:r>
            <a:endParaRPr sz="1400" b="0" i="0" u="none" strike="noStrike" cap="none" dirty="0">
              <a:solidFill>
                <a:srgbClr val="000000"/>
              </a:solidFill>
              <a:latin typeface="Arial"/>
              <a:ea typeface="Arial"/>
              <a:cs typeface="Arial"/>
              <a:sym typeface="Arial"/>
            </a:endParaRPr>
          </a:p>
        </p:txBody>
      </p:sp>
      <p:pic>
        <p:nvPicPr>
          <p:cNvPr id="18" name="Google Shape;14;p22">
            <a:extLst>
              <a:ext uri="{FF2B5EF4-FFF2-40B4-BE49-F238E27FC236}">
                <a16:creationId xmlns:a16="http://schemas.microsoft.com/office/drawing/2014/main" id="{B3D01C79-DF7A-B440-8217-BE6393C02CC4}"/>
              </a:ext>
            </a:extLst>
          </p:cNvPr>
          <p:cNvPicPr preferRelativeResize="0"/>
          <p:nvPr userDrawn="1"/>
        </p:nvPicPr>
        <p:blipFill rotWithShape="1">
          <a:blip r:embed="rId5">
            <a:alphaModFix/>
          </a:blip>
          <a:srcRect/>
          <a:stretch/>
        </p:blipFill>
        <p:spPr>
          <a:xfrm>
            <a:off x="26376" y="25115"/>
            <a:ext cx="2150721" cy="169037"/>
          </a:xfrm>
          <a:prstGeom prst="rect">
            <a:avLst/>
          </a:prstGeom>
          <a:noFill/>
          <a:ln>
            <a:noFill/>
          </a:ln>
        </p:spPr>
      </p:pic>
      <p:sp>
        <p:nvSpPr>
          <p:cNvPr id="19" name="Google Shape;15;p22">
            <a:extLst>
              <a:ext uri="{FF2B5EF4-FFF2-40B4-BE49-F238E27FC236}">
                <a16:creationId xmlns:a16="http://schemas.microsoft.com/office/drawing/2014/main" id="{03DED4CF-7DA5-E140-A9E5-509ADBE3EE92}"/>
              </a:ext>
            </a:extLst>
          </p:cNvPr>
          <p:cNvSpPr txBox="1"/>
          <p:nvPr userDrawn="1"/>
        </p:nvSpPr>
        <p:spPr>
          <a:xfrm>
            <a:off x="7394931" y="27106"/>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2022</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ollev.com/cse390b"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685800" y="2431662"/>
            <a:ext cx="7772400" cy="1467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Cornell</a:t>
            </a:r>
            <a:r>
              <a:rPr lang="en-US" dirty="0"/>
              <a:t> </a:t>
            </a:r>
            <a:r>
              <a:rPr lang="en-US" b="0" dirty="0"/>
              <a:t>Notes &amp; Memory</a:t>
            </a:r>
            <a:endParaRPr sz="3100" dirty="0"/>
          </a:p>
        </p:txBody>
      </p:sp>
      <p:sp>
        <p:nvSpPr>
          <p:cNvPr id="5" name="Google Shape;41;p1">
            <a:extLst>
              <a:ext uri="{FF2B5EF4-FFF2-40B4-BE49-F238E27FC236}">
                <a16:creationId xmlns:a16="http://schemas.microsoft.com/office/drawing/2014/main" id="{B5794C74-52D8-FE4C-903E-6640DCF6A800}"/>
              </a:ext>
            </a:extLst>
          </p:cNvPr>
          <p:cNvSpPr txBox="1">
            <a:spLocks noGrp="1"/>
          </p:cNvSpPr>
          <p:nvPr>
            <p:ph type="subTitle" idx="1"/>
          </p:nvPr>
        </p:nvSpPr>
        <p:spPr>
          <a:xfrm>
            <a:off x="685800" y="5224130"/>
            <a:ext cx="7989664" cy="1633870"/>
          </a:xfrm>
          <a:prstGeom prst="rect">
            <a:avLst/>
          </a:prstGeom>
          <a:noFill/>
          <a:ln>
            <a:noFill/>
          </a:ln>
        </p:spPr>
        <p:txBody>
          <a:bodyPr spcFirstLastPara="1" wrap="square" lIns="91425" tIns="45700" rIns="91425" bIns="45700" anchor="ctr" anchorCtr="0">
            <a:noAutofit/>
          </a:bodyPr>
          <a:lstStyle/>
          <a:p>
            <a:pPr marL="0" lvl="0" indent="0">
              <a:spcBef>
                <a:spcPts val="0"/>
              </a:spcBef>
              <a:buSzPts val="1440"/>
            </a:pPr>
            <a:r>
              <a:rPr lang="en-US" sz="2400" dirty="0"/>
              <a:t>Cornell Note Taking Discussion, Storing Data: Bit, Representing and Building Memory, Program Counter Overview</a:t>
            </a:r>
          </a:p>
          <a:p>
            <a:pPr marL="0" lvl="0" indent="0" algn="l" rtl="0">
              <a:lnSpc>
                <a:spcPct val="100000"/>
              </a:lnSpc>
              <a:spcBef>
                <a:spcPts val="0"/>
              </a:spcBef>
              <a:spcAft>
                <a:spcPts val="0"/>
              </a:spcAft>
              <a:buSzPts val="1440"/>
              <a:buNone/>
            </a:pP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Bit Behavior</a:t>
            </a:r>
            <a:endParaRPr/>
          </a:p>
        </p:txBody>
      </p:sp>
      <p:sp>
        <p:nvSpPr>
          <p:cNvPr id="128" name="Google Shape;128;p2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graphicFrame>
        <p:nvGraphicFramePr>
          <p:cNvPr id="129" name="Google Shape;129;p26"/>
          <p:cNvGraphicFramePr/>
          <p:nvPr/>
        </p:nvGraphicFramePr>
        <p:xfrm>
          <a:off x="1683133" y="1329590"/>
          <a:ext cx="6581000" cy="3565890"/>
        </p:xfrm>
        <a:graphic>
          <a:graphicData uri="http://schemas.openxmlformats.org/drawingml/2006/table">
            <a:tbl>
              <a:tblPr>
                <a:noFill/>
                <a:tableStyleId>{247F5C1C-490F-425E-B605-2E567EFB3486}</a:tableStyleId>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1"/>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7"/>
                  </a:ext>
                </a:extLst>
              </a:tr>
              <a:tr h="348800">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30" name="Google Shape;130;p26"/>
          <p:cNvSpPr txBox="1"/>
          <p:nvPr/>
        </p:nvSpPr>
        <p:spPr>
          <a:xfrm>
            <a:off x="1355090" y="193712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131" name="Google Shape;131;p26"/>
          <p:cNvSpPr txBox="1"/>
          <p:nvPr/>
        </p:nvSpPr>
        <p:spPr>
          <a:xfrm>
            <a:off x="1349647" y="15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132" name="Google Shape;132;p26"/>
          <p:cNvSpPr txBox="1"/>
          <p:nvPr/>
        </p:nvSpPr>
        <p:spPr>
          <a:xfrm>
            <a:off x="357018" y="289897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133" name="Google Shape;133;p26"/>
          <p:cNvSpPr txBox="1"/>
          <p:nvPr/>
        </p:nvSpPr>
        <p:spPr>
          <a:xfrm>
            <a:off x="1360533" y="31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134" name="Google Shape;134;p26"/>
          <p:cNvSpPr txBox="1"/>
          <p:nvPr/>
        </p:nvSpPr>
        <p:spPr>
          <a:xfrm>
            <a:off x="1355090" y="27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135" name="Google Shape;135;p26"/>
          <p:cNvSpPr txBox="1"/>
          <p:nvPr/>
        </p:nvSpPr>
        <p:spPr>
          <a:xfrm>
            <a:off x="357018" y="403079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136" name="Google Shape;136;p26"/>
          <p:cNvSpPr txBox="1"/>
          <p:nvPr/>
        </p:nvSpPr>
        <p:spPr>
          <a:xfrm>
            <a:off x="1354167" y="43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137" name="Google Shape;137;p26"/>
          <p:cNvSpPr txBox="1"/>
          <p:nvPr/>
        </p:nvSpPr>
        <p:spPr>
          <a:xfrm>
            <a:off x="1348724" y="3902353"/>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138" name="Google Shape;138;p26"/>
          <p:cNvSpPr txBox="1"/>
          <p:nvPr/>
        </p:nvSpPr>
        <p:spPr>
          <a:xfrm>
            <a:off x="3284580"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139" name="Google Shape;139;p26"/>
          <p:cNvSpPr txBox="1"/>
          <p:nvPr/>
        </p:nvSpPr>
        <p:spPr>
          <a:xfrm>
            <a:off x="4612637"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140" name="Google Shape;140;p26"/>
          <p:cNvSpPr txBox="1"/>
          <p:nvPr/>
        </p:nvSpPr>
        <p:spPr>
          <a:xfrm>
            <a:off x="5925471"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141" name="Google Shape;141;p26"/>
          <p:cNvSpPr txBox="1"/>
          <p:nvPr/>
        </p:nvSpPr>
        <p:spPr>
          <a:xfrm>
            <a:off x="7238305"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142" name="Google Shape;142;p26"/>
          <p:cNvSpPr txBox="1"/>
          <p:nvPr/>
        </p:nvSpPr>
        <p:spPr>
          <a:xfrm>
            <a:off x="1956523" y="4563910"/>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
        <p:nvSpPr>
          <p:cNvPr id="143" name="Google Shape;143;p26"/>
          <p:cNvSpPr txBox="1"/>
          <p:nvPr/>
        </p:nvSpPr>
        <p:spPr>
          <a:xfrm>
            <a:off x="319173" y="1734987"/>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load</a:t>
            </a:r>
            <a:endParaRPr sz="1400" b="0" i="0" u="none" strike="noStrike" cap="none">
              <a:solidFill>
                <a:srgbClr val="000000"/>
              </a:solidFill>
              <a:latin typeface="Courier New"/>
              <a:ea typeface="Courier New"/>
              <a:cs typeface="Courier New"/>
              <a:sym typeface="Courier New"/>
            </a:endParaRPr>
          </a:p>
        </p:txBody>
      </p:sp>
      <p:sp>
        <p:nvSpPr>
          <p:cNvPr id="144" name="Google Shape;144;p26"/>
          <p:cNvSpPr/>
          <p:nvPr/>
        </p:nvSpPr>
        <p:spPr>
          <a:xfrm>
            <a:off x="2924304" y="1502214"/>
            <a:ext cx="1466385" cy="808892"/>
          </a:xfrm>
          <a:prstGeom prst="ellipse">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 name="Google Shape;145;p26"/>
          <p:cNvSpPr/>
          <p:nvPr/>
        </p:nvSpPr>
        <p:spPr>
          <a:xfrm>
            <a:off x="4240395" y="1502214"/>
            <a:ext cx="1466385" cy="808892"/>
          </a:xfrm>
          <a:prstGeom prst="ellipse">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6" name="Google Shape;146;p26"/>
          <p:cNvSpPr/>
          <p:nvPr/>
        </p:nvSpPr>
        <p:spPr>
          <a:xfrm rot="10800000">
            <a:off x="3532487" y="3634509"/>
            <a:ext cx="1294598" cy="1192674"/>
          </a:xfrm>
          <a:prstGeom prst="arc">
            <a:avLst>
              <a:gd name="adj1" fmla="val 10897599"/>
              <a:gd name="adj2" fmla="val 0"/>
            </a:avLst>
          </a:prstGeom>
          <a:noFill/>
          <a:ln w="38100" cap="flat" cmpd="sng">
            <a:solidFill>
              <a:srgbClr val="00B0F0"/>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7" name="Google Shape;147;p26"/>
          <p:cNvSpPr/>
          <p:nvPr/>
        </p:nvSpPr>
        <p:spPr>
          <a:xfrm rot="10800000">
            <a:off x="5059240" y="3681406"/>
            <a:ext cx="1294598" cy="1192674"/>
          </a:xfrm>
          <a:prstGeom prst="arc">
            <a:avLst>
              <a:gd name="adj1" fmla="val 10897599"/>
              <a:gd name="adj2" fmla="val 0"/>
            </a:avLst>
          </a:prstGeom>
          <a:noFill/>
          <a:ln w="38100" cap="flat" cmpd="sng">
            <a:solidFill>
              <a:srgbClr val="00B0F0"/>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148" name="Google Shape;148;p26"/>
          <p:cNvGrpSpPr/>
          <p:nvPr/>
        </p:nvGrpSpPr>
        <p:grpSpPr>
          <a:xfrm>
            <a:off x="5529458" y="5027392"/>
            <a:ext cx="3417694" cy="1474753"/>
            <a:chOff x="2524510" y="4221363"/>
            <a:chExt cx="3989058" cy="1721299"/>
          </a:xfrm>
        </p:grpSpPr>
        <p:sp>
          <p:nvSpPr>
            <p:cNvPr id="149" name="Google Shape;149;p26"/>
            <p:cNvSpPr/>
            <p:nvPr/>
          </p:nvSpPr>
          <p:spPr>
            <a:xfrm>
              <a:off x="3799853" y="5109904"/>
              <a:ext cx="1371600" cy="832758"/>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ourier New"/>
                  <a:ea typeface="Courier New"/>
                  <a:cs typeface="Courier New"/>
                  <a:sym typeface="Courier New"/>
                </a:rPr>
                <a:t>Bit</a:t>
              </a:r>
              <a:endParaRPr sz="1400" b="0" i="0" u="none" strike="noStrike" cap="none">
                <a:solidFill>
                  <a:srgbClr val="000000"/>
                </a:solidFill>
                <a:latin typeface="Courier New"/>
                <a:ea typeface="Courier New"/>
                <a:cs typeface="Courier New"/>
                <a:sym typeface="Courier New"/>
              </a:endParaRPr>
            </a:p>
          </p:txBody>
        </p:sp>
        <p:sp>
          <p:nvSpPr>
            <p:cNvPr id="150" name="Google Shape;150;p26"/>
            <p:cNvSpPr/>
            <p:nvPr/>
          </p:nvSpPr>
          <p:spPr>
            <a:xfrm>
              <a:off x="4380794" y="5761871"/>
              <a:ext cx="209718" cy="180791"/>
            </a:xfrm>
            <a:prstGeom prst="triangle">
              <a:avLst>
                <a:gd name="adj" fmla="val 50000"/>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151" name="Google Shape;151;p26"/>
            <p:cNvCxnSpPr/>
            <p:nvPr/>
          </p:nvCxnSpPr>
          <p:spPr>
            <a:xfrm>
              <a:off x="3200968" y="5545032"/>
              <a:ext cx="598885" cy="0"/>
            </a:xfrm>
            <a:prstGeom prst="straightConnector1">
              <a:avLst/>
            </a:prstGeom>
            <a:noFill/>
            <a:ln w="38100" cap="flat" cmpd="sng">
              <a:solidFill>
                <a:schemeClr val="dk1"/>
              </a:solidFill>
              <a:prstDash val="solid"/>
              <a:round/>
              <a:headEnd type="none" w="sm" len="sm"/>
              <a:tailEnd type="stealth" w="med" len="med"/>
            </a:ln>
          </p:spPr>
        </p:cxnSp>
        <p:cxnSp>
          <p:nvCxnSpPr>
            <p:cNvPr id="152" name="Google Shape;152;p26"/>
            <p:cNvCxnSpPr/>
            <p:nvPr/>
          </p:nvCxnSpPr>
          <p:spPr>
            <a:xfrm>
              <a:off x="5167870" y="5495925"/>
              <a:ext cx="597670" cy="0"/>
            </a:xfrm>
            <a:prstGeom prst="straightConnector1">
              <a:avLst/>
            </a:prstGeom>
            <a:noFill/>
            <a:ln w="38100" cap="flat" cmpd="sng">
              <a:solidFill>
                <a:schemeClr val="dk1"/>
              </a:solidFill>
              <a:prstDash val="solid"/>
              <a:round/>
              <a:headEnd type="none" w="sm" len="sm"/>
              <a:tailEnd type="stealth" w="med" len="med"/>
            </a:ln>
          </p:spPr>
        </p:cxnSp>
        <p:cxnSp>
          <p:nvCxnSpPr>
            <p:cNvPr id="153" name="Google Shape;153;p26"/>
            <p:cNvCxnSpPr/>
            <p:nvPr/>
          </p:nvCxnSpPr>
          <p:spPr>
            <a:xfrm rot="10800000">
              <a:off x="4491484" y="4697617"/>
              <a:ext cx="0" cy="412286"/>
            </a:xfrm>
            <a:prstGeom prst="straightConnector1">
              <a:avLst/>
            </a:prstGeom>
            <a:noFill/>
            <a:ln w="38100" cap="flat" cmpd="sng">
              <a:solidFill>
                <a:schemeClr val="dk1"/>
              </a:solidFill>
              <a:prstDash val="solid"/>
              <a:round/>
              <a:headEnd type="stealth" w="med" len="med"/>
              <a:tailEnd type="none" w="sm" len="sm"/>
            </a:ln>
          </p:spPr>
        </p:cxnSp>
        <p:sp>
          <p:nvSpPr>
            <p:cNvPr id="154" name="Google Shape;154;p26"/>
            <p:cNvSpPr txBox="1"/>
            <p:nvPr/>
          </p:nvSpPr>
          <p:spPr>
            <a:xfrm>
              <a:off x="3948770" y="4221363"/>
              <a:ext cx="1114088" cy="466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load</a:t>
              </a:r>
              <a:endParaRPr sz="2000" b="1" i="0" u="none" strike="noStrike" cap="none">
                <a:solidFill>
                  <a:srgbClr val="000000"/>
                </a:solidFill>
                <a:latin typeface="Courier New"/>
                <a:ea typeface="Courier New"/>
                <a:cs typeface="Courier New"/>
                <a:sym typeface="Courier New"/>
              </a:endParaRPr>
            </a:p>
          </p:txBody>
        </p:sp>
        <p:sp>
          <p:nvSpPr>
            <p:cNvPr id="155" name="Google Shape;155;p26"/>
            <p:cNvSpPr txBox="1"/>
            <p:nvPr/>
          </p:nvSpPr>
          <p:spPr>
            <a:xfrm>
              <a:off x="2524510" y="5312542"/>
              <a:ext cx="787655"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in</a:t>
              </a:r>
              <a:endParaRPr sz="2000" b="1" i="0" u="none" strike="noStrike" cap="none">
                <a:solidFill>
                  <a:srgbClr val="000000"/>
                </a:solidFill>
                <a:latin typeface="Courier New"/>
                <a:ea typeface="Courier New"/>
                <a:cs typeface="Courier New"/>
                <a:sym typeface="Courier New"/>
              </a:endParaRPr>
            </a:p>
          </p:txBody>
        </p:sp>
        <p:sp>
          <p:nvSpPr>
            <p:cNvPr id="156" name="Google Shape;156;p26"/>
            <p:cNvSpPr txBox="1"/>
            <p:nvPr/>
          </p:nvSpPr>
          <p:spPr>
            <a:xfrm>
              <a:off x="5725913" y="5267053"/>
              <a:ext cx="787655"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out</a:t>
              </a:r>
              <a:endParaRPr sz="2000" b="1" i="0" u="none" strike="noStrike" cap="none">
                <a:solidFill>
                  <a:srgbClr val="000000"/>
                </a:solidFill>
                <a:latin typeface="Courier New"/>
                <a:ea typeface="Courier New"/>
                <a:cs typeface="Courier New"/>
                <a:sym typeface="Courier New"/>
              </a:endParaRPr>
            </a:p>
          </p:txBody>
        </p:sp>
      </p:grpSp>
      <p:sp>
        <p:nvSpPr>
          <p:cNvPr id="157" name="Google Shape;157;p26"/>
          <p:cNvSpPr txBox="1"/>
          <p:nvPr/>
        </p:nvSpPr>
        <p:spPr>
          <a:xfrm>
            <a:off x="112971" y="5807526"/>
            <a:ext cx="552101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if load(t-1)    out(t) = in(t-1)</a:t>
            </a:r>
            <a:endParaRPr sz="1400" b="1" i="0" u="none" strike="noStrike" cap="none">
              <a:solidFill>
                <a:schemeClr val="dk1"/>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 else            out(t) = out(t-1)</a:t>
            </a:r>
            <a:endParaRPr sz="1400" b="1"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Bit Time Series</a:t>
            </a:r>
            <a:endParaRPr/>
          </a:p>
        </p:txBody>
      </p:sp>
      <p:sp>
        <p:nvSpPr>
          <p:cNvPr id="163" name="Google Shape;163;p13"/>
          <p:cNvSpPr txBox="1">
            <a:spLocks noGrp="1"/>
          </p:cNvSpPr>
          <p:nvPr>
            <p:ph type="body" idx="1"/>
          </p:nvPr>
        </p:nvSpPr>
        <p:spPr>
          <a:xfrm>
            <a:off x="396875" y="1362074"/>
            <a:ext cx="8747125" cy="5349277"/>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Bit Specification:</a:t>
            </a:r>
            <a:endParaRPr dirty="0"/>
          </a:p>
          <a:p>
            <a:pPr marL="0" lvl="0" indent="0" algn="l" rtl="0">
              <a:lnSpc>
                <a:spcPct val="110000"/>
              </a:lnSpc>
              <a:spcBef>
                <a:spcPts val="520"/>
              </a:spcBef>
              <a:spcAft>
                <a:spcPts val="0"/>
              </a:spcAft>
              <a:buSzPts val="2080"/>
              <a:buNone/>
            </a:pPr>
            <a:r>
              <a:rPr lang="en-US" dirty="0">
                <a:latin typeface="Courier New"/>
                <a:ea typeface="Courier New"/>
                <a:cs typeface="Courier New"/>
                <a:sym typeface="Courier New"/>
              </a:rPr>
              <a:t>	</a:t>
            </a: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r>
              <a:rPr lang="en-US" dirty="0"/>
              <a:t>Example 1: </a:t>
            </a:r>
            <a:r>
              <a:rPr lang="en-US" dirty="0">
                <a:highlight>
                  <a:srgbClr val="D9EAD3"/>
                </a:highlight>
                <a:latin typeface="Courier New"/>
                <a:ea typeface="Courier New"/>
                <a:cs typeface="Courier New"/>
                <a:sym typeface="Courier New"/>
              </a:rPr>
              <a:t>load(t=0)</a:t>
            </a:r>
            <a:r>
              <a:rPr lang="en-US" dirty="0">
                <a:latin typeface="Courier New"/>
                <a:ea typeface="Courier New"/>
                <a:cs typeface="Courier New"/>
                <a:sym typeface="Courier New"/>
              </a:rPr>
              <a:t> == 1</a:t>
            </a:r>
            <a:r>
              <a:rPr lang="en-US" dirty="0"/>
              <a:t> so </a:t>
            </a:r>
            <a:r>
              <a:rPr lang="en-US" dirty="0">
                <a:highlight>
                  <a:srgbClr val="E6B8AF"/>
                </a:highlight>
                <a:latin typeface="Courier New"/>
                <a:ea typeface="Courier New"/>
                <a:cs typeface="Courier New"/>
                <a:sym typeface="Courier New"/>
              </a:rPr>
              <a:t>out(t=1)</a:t>
            </a:r>
            <a:r>
              <a:rPr lang="en-US" dirty="0">
                <a:latin typeface="Courier New"/>
                <a:ea typeface="Courier New"/>
                <a:cs typeface="Courier New"/>
                <a:sym typeface="Courier New"/>
              </a:rPr>
              <a:t> = </a:t>
            </a:r>
            <a:r>
              <a:rPr lang="en-US" dirty="0">
                <a:highlight>
                  <a:srgbClr val="FFF2CC"/>
                </a:highlight>
                <a:latin typeface="Courier New"/>
                <a:ea typeface="Courier New"/>
                <a:cs typeface="Courier New"/>
                <a:sym typeface="Courier New"/>
              </a:rPr>
              <a:t>in(t=0)</a:t>
            </a:r>
            <a:endParaRPr dirty="0"/>
          </a:p>
          <a:p>
            <a:pPr marL="0" lvl="0" indent="0" algn="l" rtl="0">
              <a:lnSpc>
                <a:spcPct val="110000"/>
              </a:lnSpc>
              <a:spcBef>
                <a:spcPts val="520"/>
              </a:spcBef>
              <a:spcAft>
                <a:spcPts val="0"/>
              </a:spcAft>
              <a:buSzPts val="2080"/>
              <a:buNone/>
            </a:pPr>
            <a:endParaRPr dirty="0"/>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132080" lvl="0" indent="0" algn="l" rtl="0">
              <a:lnSpc>
                <a:spcPct val="110000"/>
              </a:lnSpc>
              <a:spcBef>
                <a:spcPts val="440"/>
              </a:spcBef>
              <a:spcAft>
                <a:spcPts val="0"/>
              </a:spcAft>
              <a:buSzPts val="2080"/>
              <a:buNone/>
            </a:pPr>
            <a:endParaRPr dirty="0"/>
          </a:p>
        </p:txBody>
      </p:sp>
      <p:sp>
        <p:nvSpPr>
          <p:cNvPr id="164" name="Google Shape;164;p1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graphicFrame>
        <p:nvGraphicFramePr>
          <p:cNvPr id="165" name="Google Shape;165;p13" descr="Time series table showing the values of in and out for the bit specification. There are 9 columns, which from left to right are: &quot;pin&quot; which denotes which pin we are referring to, then 7 columns for t=0 through t=6, increasing by 1 from left to right, then a last column with ellipses denoting that the time series continues on. There are four rows, which from top to bottom are: a header row, a row for the in pin, a row for the load pin, and a row for the out pin.&#10;&#10;The key takeaway from the time series is that the values of in, load, and out from the previous time section are what affect the out for any given time section. The Bit's output also only changes to reflect in when load is set. the first example given is how load at t=0 is set to 1, so out at t=1 will reflect the value of in at t=0 (which in this example was 1). The second example given is how load at t=2 is 0, so out at t=3 will be the same as out at t=2 regardless of what in is at t=2 (in this example, out remains 1)." title="Time Series Table of Bit logic"/>
          <p:cNvGraphicFramePr/>
          <p:nvPr>
            <p:extLst>
              <p:ext uri="{D42A27DB-BD31-4B8C-83A1-F6EECF244321}">
                <p14:modId xmlns:p14="http://schemas.microsoft.com/office/powerpoint/2010/main" val="213938726"/>
              </p:ext>
            </p:extLst>
          </p:nvPr>
        </p:nvGraphicFramePr>
        <p:xfrm>
          <a:off x="775474" y="2191182"/>
          <a:ext cx="7971750" cy="2475600"/>
        </p:xfrm>
        <a:graphic>
          <a:graphicData uri="http://schemas.openxmlformats.org/drawingml/2006/table">
            <a:tbl>
              <a:tblPr>
                <a:noFill/>
                <a:tableStyleId>{247F5C1C-490F-425E-B605-2E567EFB3486}</a:tableStyleId>
              </a:tblPr>
              <a:tblGrid>
                <a:gridCol w="885750">
                  <a:extLst>
                    <a:ext uri="{9D8B030D-6E8A-4147-A177-3AD203B41FA5}">
                      <a16:colId xmlns:a16="http://schemas.microsoft.com/office/drawing/2014/main" val="20000"/>
                    </a:ext>
                  </a:extLst>
                </a:gridCol>
                <a:gridCol w="885750">
                  <a:extLst>
                    <a:ext uri="{9D8B030D-6E8A-4147-A177-3AD203B41FA5}">
                      <a16:colId xmlns:a16="http://schemas.microsoft.com/office/drawing/2014/main" val="20001"/>
                    </a:ext>
                  </a:extLst>
                </a:gridCol>
                <a:gridCol w="885750">
                  <a:extLst>
                    <a:ext uri="{9D8B030D-6E8A-4147-A177-3AD203B41FA5}">
                      <a16:colId xmlns:a16="http://schemas.microsoft.com/office/drawing/2014/main" val="20002"/>
                    </a:ext>
                  </a:extLst>
                </a:gridCol>
                <a:gridCol w="885750">
                  <a:extLst>
                    <a:ext uri="{9D8B030D-6E8A-4147-A177-3AD203B41FA5}">
                      <a16:colId xmlns:a16="http://schemas.microsoft.com/office/drawing/2014/main" val="20003"/>
                    </a:ext>
                  </a:extLst>
                </a:gridCol>
                <a:gridCol w="885750">
                  <a:extLst>
                    <a:ext uri="{9D8B030D-6E8A-4147-A177-3AD203B41FA5}">
                      <a16:colId xmlns:a16="http://schemas.microsoft.com/office/drawing/2014/main" val="20004"/>
                    </a:ext>
                  </a:extLst>
                </a:gridCol>
                <a:gridCol w="885750">
                  <a:extLst>
                    <a:ext uri="{9D8B030D-6E8A-4147-A177-3AD203B41FA5}">
                      <a16:colId xmlns:a16="http://schemas.microsoft.com/office/drawing/2014/main" val="20005"/>
                    </a:ext>
                  </a:extLst>
                </a:gridCol>
                <a:gridCol w="885750">
                  <a:extLst>
                    <a:ext uri="{9D8B030D-6E8A-4147-A177-3AD203B41FA5}">
                      <a16:colId xmlns:a16="http://schemas.microsoft.com/office/drawing/2014/main" val="20006"/>
                    </a:ext>
                  </a:extLst>
                </a:gridCol>
                <a:gridCol w="885750">
                  <a:extLst>
                    <a:ext uri="{9D8B030D-6E8A-4147-A177-3AD203B41FA5}">
                      <a16:colId xmlns:a16="http://schemas.microsoft.com/office/drawing/2014/main" val="20007"/>
                    </a:ext>
                  </a:extLst>
                </a:gridCol>
                <a:gridCol w="885750">
                  <a:extLst>
                    <a:ext uri="{9D8B030D-6E8A-4147-A177-3AD203B41FA5}">
                      <a16:colId xmlns:a16="http://schemas.microsoft.com/office/drawing/2014/main" val="20008"/>
                    </a:ext>
                  </a:extLst>
                </a:gridCol>
              </a:tblGrid>
              <a:tr h="618900">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load</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1</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18900">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in</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18900">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out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1</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1</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189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dirty="0">
                          <a:latin typeface="Courier New"/>
                          <a:ea typeface="Courier New"/>
                          <a:cs typeface="Courier New"/>
                          <a:sym typeface="Courier New"/>
                        </a:rPr>
                        <a:t>...</a:t>
                      </a:r>
                      <a:endParaRPr sz="2300" b="1"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66" name="Google Shape;166;p13"/>
          <p:cNvSpPr txBox="1"/>
          <p:nvPr/>
        </p:nvSpPr>
        <p:spPr>
          <a:xfrm>
            <a:off x="3560617" y="1197678"/>
            <a:ext cx="5583383" cy="7720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ourier New"/>
                <a:ea typeface="Courier New"/>
                <a:cs typeface="Courier New"/>
                <a:sym typeface="Courier New"/>
              </a:rPr>
              <a:t>if (</a:t>
            </a:r>
            <a:r>
              <a:rPr lang="en-US" sz="2000" b="0" i="0" u="none" strike="noStrike" cap="none">
                <a:solidFill>
                  <a:srgbClr val="000000"/>
                </a:solidFill>
                <a:highlight>
                  <a:srgbClr val="D9EAD3"/>
                </a:highlight>
                <a:latin typeface="Courier New"/>
                <a:ea typeface="Courier New"/>
                <a:cs typeface="Courier New"/>
                <a:sym typeface="Courier New"/>
              </a:rPr>
              <a:t>load(t-1)</a:t>
            </a:r>
            <a:r>
              <a:rPr lang="en-US" sz="2000" b="0" i="0" u="none" strike="noStrike" cap="none">
                <a:solidFill>
                  <a:srgbClr val="000000"/>
                </a:solidFill>
                <a:latin typeface="Courier New"/>
                <a:ea typeface="Courier New"/>
                <a:cs typeface="Courier New"/>
                <a:sym typeface="Courier New"/>
              </a:rPr>
              <a:t>): </a:t>
            </a:r>
            <a:r>
              <a:rPr lang="en-US" sz="2000" b="0" i="0" u="none" strike="noStrike" cap="none">
                <a:solidFill>
                  <a:srgbClr val="000000"/>
                </a:solidFill>
                <a:highlight>
                  <a:srgbClr val="E6B8AF"/>
                </a:highlight>
                <a:latin typeface="Courier New"/>
                <a:ea typeface="Courier New"/>
                <a:cs typeface="Courier New"/>
                <a:sym typeface="Courier New"/>
              </a:rPr>
              <a:t>out(t)</a:t>
            </a:r>
            <a:r>
              <a:rPr lang="en-US" sz="2000" b="0" i="0" u="none" strike="noStrike" cap="none">
                <a:solidFill>
                  <a:srgbClr val="000000"/>
                </a:solidFill>
                <a:latin typeface="Courier New"/>
                <a:ea typeface="Courier New"/>
                <a:cs typeface="Courier New"/>
                <a:sym typeface="Courier New"/>
              </a:rPr>
              <a:t> = </a:t>
            </a:r>
            <a:r>
              <a:rPr lang="en-US" sz="2000" b="0" i="0" u="none" strike="noStrike" cap="none">
                <a:solidFill>
                  <a:srgbClr val="000000"/>
                </a:solidFill>
                <a:highlight>
                  <a:srgbClr val="FFF2CC"/>
                </a:highlight>
                <a:latin typeface="Courier New"/>
                <a:ea typeface="Courier New"/>
                <a:cs typeface="Courier New"/>
                <a:sym typeface="Courier New"/>
              </a:rPr>
              <a:t>in(t-1)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20"/>
              </a:spcBef>
              <a:spcAft>
                <a:spcPts val="0"/>
              </a:spcAft>
              <a:buClr>
                <a:srgbClr val="000000"/>
              </a:buClr>
              <a:buSzPts val="2000"/>
              <a:buFont typeface="Arial"/>
              <a:buNone/>
            </a:pPr>
            <a:r>
              <a:rPr lang="en-US" sz="2000" b="0" i="0" u="none" strike="noStrike" cap="none">
                <a:solidFill>
                  <a:srgbClr val="000000"/>
                </a:solidFill>
                <a:latin typeface="Courier New"/>
                <a:ea typeface="Courier New"/>
                <a:cs typeface="Courier New"/>
                <a:sym typeface="Courier New"/>
              </a:rPr>
              <a:t>    	   </a:t>
            </a:r>
            <a:r>
              <a:rPr lang="en-US" sz="1100" b="0" i="0" u="none" strike="noStrike" cap="none">
                <a:solidFill>
                  <a:srgbClr val="000000"/>
                </a:solidFill>
                <a:latin typeface="Courier New"/>
                <a:ea typeface="Courier New"/>
                <a:cs typeface="Courier New"/>
                <a:sym typeface="Courier New"/>
              </a:rPr>
              <a:t> </a:t>
            </a:r>
            <a:r>
              <a:rPr lang="en-US" sz="900" b="0" i="0" u="none" strike="noStrike" cap="none">
                <a:solidFill>
                  <a:srgbClr val="000000"/>
                </a:solidFill>
                <a:latin typeface="Courier New"/>
                <a:ea typeface="Courier New"/>
                <a:cs typeface="Courier New"/>
                <a:sym typeface="Courier New"/>
              </a:rPr>
              <a:t> </a:t>
            </a:r>
            <a:r>
              <a:rPr lang="en-US" sz="2000" b="0" i="0" u="none" strike="noStrike" cap="none">
                <a:solidFill>
                  <a:srgbClr val="000000"/>
                </a:solidFill>
                <a:latin typeface="Courier New"/>
                <a:ea typeface="Courier New"/>
                <a:cs typeface="Courier New"/>
                <a:sym typeface="Courier New"/>
              </a:rPr>
              <a:t>else: </a:t>
            </a:r>
            <a:r>
              <a:rPr lang="en-US" sz="2000" b="0" i="0" u="none" strike="noStrike" cap="none">
                <a:solidFill>
                  <a:srgbClr val="000000"/>
                </a:solidFill>
                <a:highlight>
                  <a:srgbClr val="E6B8AF"/>
                </a:highlight>
                <a:latin typeface="Courier New"/>
                <a:ea typeface="Courier New"/>
                <a:cs typeface="Courier New"/>
                <a:sym typeface="Courier New"/>
              </a:rPr>
              <a:t>out(t)</a:t>
            </a:r>
            <a:r>
              <a:rPr lang="en-US" sz="2000" b="0" i="0" u="none" strike="noStrike" cap="none">
                <a:solidFill>
                  <a:srgbClr val="000000"/>
                </a:solidFill>
                <a:latin typeface="Courier New"/>
                <a:ea typeface="Courier New"/>
                <a:cs typeface="Courier New"/>
                <a:sym typeface="Courier New"/>
              </a:rPr>
              <a:t> = </a:t>
            </a:r>
            <a:r>
              <a:rPr lang="en-US" sz="2000" b="0" i="0" u="none" strike="noStrike" cap="none">
                <a:solidFill>
                  <a:srgbClr val="000000"/>
                </a:solidFill>
                <a:highlight>
                  <a:srgbClr val="C9DAF8"/>
                </a:highlight>
                <a:latin typeface="Courier New"/>
                <a:ea typeface="Courier New"/>
                <a:cs typeface="Courier New"/>
                <a:sym typeface="Courier New"/>
              </a:rPr>
              <a:t>out(t-1)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3538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Bit Time Series</a:t>
            </a:r>
            <a:endParaRPr dirty="0"/>
          </a:p>
        </p:txBody>
      </p:sp>
      <p:sp>
        <p:nvSpPr>
          <p:cNvPr id="163" name="Google Shape;163;p13"/>
          <p:cNvSpPr txBox="1">
            <a:spLocks noGrp="1"/>
          </p:cNvSpPr>
          <p:nvPr>
            <p:ph type="body" idx="1"/>
          </p:nvPr>
        </p:nvSpPr>
        <p:spPr>
          <a:xfrm>
            <a:off x="396875" y="1362074"/>
            <a:ext cx="8747125" cy="5349277"/>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Bit Specification:</a:t>
            </a:r>
            <a:endParaRPr dirty="0"/>
          </a:p>
          <a:p>
            <a:pPr marL="0" lvl="0" indent="0" algn="l" rtl="0">
              <a:lnSpc>
                <a:spcPct val="110000"/>
              </a:lnSpc>
              <a:spcBef>
                <a:spcPts val="520"/>
              </a:spcBef>
              <a:spcAft>
                <a:spcPts val="0"/>
              </a:spcAft>
              <a:buSzPts val="2080"/>
              <a:buNone/>
            </a:pPr>
            <a:r>
              <a:rPr lang="en-US" dirty="0">
                <a:latin typeface="Courier New"/>
                <a:ea typeface="Courier New"/>
                <a:cs typeface="Courier New"/>
                <a:sym typeface="Courier New"/>
              </a:rPr>
              <a:t>	</a:t>
            </a: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0" lvl="0" indent="0" algn="l" rtl="0">
              <a:lnSpc>
                <a:spcPct val="110000"/>
              </a:lnSpc>
              <a:spcBef>
                <a:spcPts val="520"/>
              </a:spcBef>
              <a:spcAft>
                <a:spcPts val="0"/>
              </a:spcAft>
              <a:buSzPts val="2080"/>
              <a:buNone/>
            </a:pPr>
            <a:r>
              <a:rPr lang="en-US" dirty="0"/>
              <a:t>Example 1: </a:t>
            </a:r>
            <a:r>
              <a:rPr lang="en-US" dirty="0">
                <a:highlight>
                  <a:srgbClr val="D9EAD3"/>
                </a:highlight>
                <a:latin typeface="Courier New"/>
                <a:ea typeface="Courier New"/>
                <a:cs typeface="Courier New"/>
                <a:sym typeface="Courier New"/>
              </a:rPr>
              <a:t>load(t=0)</a:t>
            </a:r>
            <a:r>
              <a:rPr lang="en-US" dirty="0">
                <a:latin typeface="Courier New"/>
                <a:ea typeface="Courier New"/>
                <a:cs typeface="Courier New"/>
                <a:sym typeface="Courier New"/>
              </a:rPr>
              <a:t> == 1</a:t>
            </a:r>
            <a:r>
              <a:rPr lang="en-US" dirty="0"/>
              <a:t> so </a:t>
            </a:r>
            <a:r>
              <a:rPr lang="en-US" dirty="0">
                <a:highlight>
                  <a:srgbClr val="E6B8AF"/>
                </a:highlight>
                <a:latin typeface="Courier New"/>
                <a:ea typeface="Courier New"/>
                <a:cs typeface="Courier New"/>
                <a:sym typeface="Courier New"/>
              </a:rPr>
              <a:t>out(t=1)</a:t>
            </a:r>
            <a:r>
              <a:rPr lang="en-US" dirty="0">
                <a:latin typeface="Courier New"/>
                <a:ea typeface="Courier New"/>
                <a:cs typeface="Courier New"/>
                <a:sym typeface="Courier New"/>
              </a:rPr>
              <a:t> = </a:t>
            </a:r>
            <a:r>
              <a:rPr lang="en-US" dirty="0">
                <a:highlight>
                  <a:srgbClr val="FFF2CC"/>
                </a:highlight>
                <a:latin typeface="Courier New"/>
                <a:ea typeface="Courier New"/>
                <a:cs typeface="Courier New"/>
                <a:sym typeface="Courier New"/>
              </a:rPr>
              <a:t>in(t=0)</a:t>
            </a:r>
            <a:endParaRPr dirty="0"/>
          </a:p>
          <a:p>
            <a:pPr marL="0" lvl="0" indent="0" algn="l" rtl="0">
              <a:lnSpc>
                <a:spcPct val="110000"/>
              </a:lnSpc>
              <a:spcBef>
                <a:spcPts val="520"/>
              </a:spcBef>
              <a:spcAft>
                <a:spcPts val="0"/>
              </a:spcAft>
              <a:buSzPts val="2080"/>
              <a:buNone/>
            </a:pPr>
            <a:endParaRPr dirty="0"/>
          </a:p>
          <a:p>
            <a:pPr marL="0" lvl="0" indent="0" algn="l" rtl="0">
              <a:lnSpc>
                <a:spcPct val="110000"/>
              </a:lnSpc>
              <a:spcBef>
                <a:spcPts val="520"/>
              </a:spcBef>
              <a:spcAft>
                <a:spcPts val="0"/>
              </a:spcAft>
              <a:buSzPts val="2080"/>
              <a:buNone/>
            </a:pPr>
            <a:r>
              <a:rPr lang="en-US" dirty="0"/>
              <a:t>Example 2: </a:t>
            </a:r>
            <a:r>
              <a:rPr lang="en-US" dirty="0">
                <a:highlight>
                  <a:srgbClr val="D9EAD3"/>
                </a:highlight>
                <a:latin typeface="Courier New"/>
                <a:ea typeface="Courier New"/>
                <a:cs typeface="Courier New"/>
                <a:sym typeface="Courier New"/>
              </a:rPr>
              <a:t>load(t=2)</a:t>
            </a:r>
            <a:r>
              <a:rPr lang="en-US" dirty="0">
                <a:latin typeface="Courier New"/>
                <a:ea typeface="Courier New"/>
                <a:cs typeface="Courier New"/>
                <a:sym typeface="Courier New"/>
              </a:rPr>
              <a:t> == 0</a:t>
            </a:r>
            <a:r>
              <a:rPr lang="en-US" dirty="0"/>
              <a:t> so </a:t>
            </a:r>
            <a:r>
              <a:rPr lang="en-US" dirty="0">
                <a:highlight>
                  <a:srgbClr val="E6B8AF"/>
                </a:highlight>
                <a:latin typeface="Courier New"/>
                <a:ea typeface="Courier New"/>
                <a:cs typeface="Courier New"/>
                <a:sym typeface="Courier New"/>
              </a:rPr>
              <a:t>out(t=3)</a:t>
            </a:r>
            <a:r>
              <a:rPr lang="en-US" dirty="0">
                <a:latin typeface="Courier New"/>
                <a:ea typeface="Courier New"/>
                <a:cs typeface="Courier New"/>
                <a:sym typeface="Courier New"/>
              </a:rPr>
              <a:t> = </a:t>
            </a:r>
            <a:r>
              <a:rPr lang="en-US" dirty="0">
                <a:highlight>
                  <a:srgbClr val="C9DAF8"/>
                </a:highlight>
                <a:latin typeface="Courier New"/>
                <a:ea typeface="Courier New"/>
                <a:cs typeface="Courier New"/>
                <a:sym typeface="Courier New"/>
              </a:rPr>
              <a:t>out(t=2)</a:t>
            </a:r>
            <a:endParaRPr dirty="0"/>
          </a:p>
          <a:p>
            <a:pPr marL="0" lvl="0" indent="0" algn="l" rtl="0">
              <a:lnSpc>
                <a:spcPct val="110000"/>
              </a:lnSpc>
              <a:spcBef>
                <a:spcPts val="520"/>
              </a:spcBef>
              <a:spcAft>
                <a:spcPts val="0"/>
              </a:spcAft>
              <a:buSzPts val="2080"/>
              <a:buNone/>
            </a:pPr>
            <a:endParaRPr dirty="0">
              <a:highlight>
                <a:srgbClr val="C9DAF8"/>
              </a:highlight>
              <a:latin typeface="Courier New"/>
              <a:ea typeface="Courier New"/>
              <a:cs typeface="Courier New"/>
              <a:sym typeface="Courier New"/>
            </a:endParaRPr>
          </a:p>
          <a:p>
            <a:pPr marL="132080" lvl="0" indent="0" algn="l" rtl="0">
              <a:lnSpc>
                <a:spcPct val="110000"/>
              </a:lnSpc>
              <a:spcBef>
                <a:spcPts val="440"/>
              </a:spcBef>
              <a:spcAft>
                <a:spcPts val="0"/>
              </a:spcAft>
              <a:buSzPts val="2080"/>
              <a:buNone/>
            </a:pPr>
            <a:endParaRPr dirty="0"/>
          </a:p>
        </p:txBody>
      </p:sp>
      <p:sp>
        <p:nvSpPr>
          <p:cNvPr id="164" name="Google Shape;164;p1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graphicFrame>
        <p:nvGraphicFramePr>
          <p:cNvPr id="165" name="Google Shape;165;p13" descr="Time series table showing the values of in and out for the bit specification. There are 9 columns, which from left to right are: &quot;pin&quot; which denotes which pin we are referring to, then 7 columns for t=0 through t=6, increasing by 1 from left to right, then a last column with ellipses denoting that the time series continues on. There are four rows, which from top to bottom are: a header row, a row for the in pin, a row for the load pin, and a row for the out pin.&#10;&#10;The key takeaway from the time series is that the values of in, load, and out from the previous time section are what affect the out for any given time section. The Bit's output also only changes to reflect in when load is set. the first example given is how load at t=0 is set to 1, so out at t=1 will reflect the value of in at t=0 (which in this example was 1). The second example given is how load at t=2 is 0, so out at t=3 will be the same as out at t=2 regardless of what in is at t=2 (in this example, out remains 1)." title="Time Series Table of Bit logic"/>
          <p:cNvGraphicFramePr/>
          <p:nvPr/>
        </p:nvGraphicFramePr>
        <p:xfrm>
          <a:off x="775474" y="2191182"/>
          <a:ext cx="7971750" cy="2475600"/>
        </p:xfrm>
        <a:graphic>
          <a:graphicData uri="http://schemas.openxmlformats.org/drawingml/2006/table">
            <a:tbl>
              <a:tblPr>
                <a:noFill/>
                <a:tableStyleId>{247F5C1C-490F-425E-B605-2E567EFB3486}</a:tableStyleId>
              </a:tblPr>
              <a:tblGrid>
                <a:gridCol w="885750">
                  <a:extLst>
                    <a:ext uri="{9D8B030D-6E8A-4147-A177-3AD203B41FA5}">
                      <a16:colId xmlns:a16="http://schemas.microsoft.com/office/drawing/2014/main" val="20000"/>
                    </a:ext>
                  </a:extLst>
                </a:gridCol>
                <a:gridCol w="885750">
                  <a:extLst>
                    <a:ext uri="{9D8B030D-6E8A-4147-A177-3AD203B41FA5}">
                      <a16:colId xmlns:a16="http://schemas.microsoft.com/office/drawing/2014/main" val="20001"/>
                    </a:ext>
                  </a:extLst>
                </a:gridCol>
                <a:gridCol w="885750">
                  <a:extLst>
                    <a:ext uri="{9D8B030D-6E8A-4147-A177-3AD203B41FA5}">
                      <a16:colId xmlns:a16="http://schemas.microsoft.com/office/drawing/2014/main" val="20002"/>
                    </a:ext>
                  </a:extLst>
                </a:gridCol>
                <a:gridCol w="885750">
                  <a:extLst>
                    <a:ext uri="{9D8B030D-6E8A-4147-A177-3AD203B41FA5}">
                      <a16:colId xmlns:a16="http://schemas.microsoft.com/office/drawing/2014/main" val="20003"/>
                    </a:ext>
                  </a:extLst>
                </a:gridCol>
                <a:gridCol w="885750">
                  <a:extLst>
                    <a:ext uri="{9D8B030D-6E8A-4147-A177-3AD203B41FA5}">
                      <a16:colId xmlns:a16="http://schemas.microsoft.com/office/drawing/2014/main" val="20004"/>
                    </a:ext>
                  </a:extLst>
                </a:gridCol>
                <a:gridCol w="885750">
                  <a:extLst>
                    <a:ext uri="{9D8B030D-6E8A-4147-A177-3AD203B41FA5}">
                      <a16:colId xmlns:a16="http://schemas.microsoft.com/office/drawing/2014/main" val="20005"/>
                    </a:ext>
                  </a:extLst>
                </a:gridCol>
                <a:gridCol w="885750">
                  <a:extLst>
                    <a:ext uri="{9D8B030D-6E8A-4147-A177-3AD203B41FA5}">
                      <a16:colId xmlns:a16="http://schemas.microsoft.com/office/drawing/2014/main" val="20006"/>
                    </a:ext>
                  </a:extLst>
                </a:gridCol>
                <a:gridCol w="885750">
                  <a:extLst>
                    <a:ext uri="{9D8B030D-6E8A-4147-A177-3AD203B41FA5}">
                      <a16:colId xmlns:a16="http://schemas.microsoft.com/office/drawing/2014/main" val="20007"/>
                    </a:ext>
                  </a:extLst>
                </a:gridCol>
                <a:gridCol w="885750">
                  <a:extLst>
                    <a:ext uri="{9D8B030D-6E8A-4147-A177-3AD203B41FA5}">
                      <a16:colId xmlns:a16="http://schemas.microsoft.com/office/drawing/2014/main" val="20008"/>
                    </a:ext>
                  </a:extLst>
                </a:gridCol>
              </a:tblGrid>
              <a:tr h="618900">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load</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18900">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in</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18900">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out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189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66" name="Google Shape;166;p13"/>
          <p:cNvSpPr txBox="1"/>
          <p:nvPr/>
        </p:nvSpPr>
        <p:spPr>
          <a:xfrm>
            <a:off x="3560617" y="1197678"/>
            <a:ext cx="5583383" cy="7720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ourier New"/>
                <a:ea typeface="Courier New"/>
                <a:cs typeface="Courier New"/>
                <a:sym typeface="Courier New"/>
              </a:rPr>
              <a:t>if (</a:t>
            </a:r>
            <a:r>
              <a:rPr lang="en-US" sz="2000" b="0" i="0" u="none" strike="noStrike" cap="none" dirty="0">
                <a:solidFill>
                  <a:srgbClr val="000000"/>
                </a:solidFill>
                <a:highlight>
                  <a:srgbClr val="D9EAD3"/>
                </a:highlight>
                <a:latin typeface="Courier New"/>
                <a:ea typeface="Courier New"/>
                <a:cs typeface="Courier New"/>
                <a:sym typeface="Courier New"/>
              </a:rPr>
              <a:t>load(t-1)</a:t>
            </a:r>
            <a:r>
              <a:rPr lang="en-US" sz="2000" b="0" i="0" u="none" strike="noStrike" cap="none" dirty="0">
                <a:solidFill>
                  <a:srgbClr val="000000"/>
                </a:solidFill>
                <a:latin typeface="Courier New"/>
                <a:ea typeface="Courier New"/>
                <a:cs typeface="Courier New"/>
                <a:sym typeface="Courier New"/>
              </a:rPr>
              <a:t>): </a:t>
            </a:r>
            <a:r>
              <a:rPr lang="en-US" sz="2000" b="0" i="0" u="none" strike="noStrike" cap="none" dirty="0">
                <a:solidFill>
                  <a:srgbClr val="000000"/>
                </a:solidFill>
                <a:highlight>
                  <a:srgbClr val="E6B8AF"/>
                </a:highlight>
                <a:latin typeface="Courier New"/>
                <a:ea typeface="Courier New"/>
                <a:cs typeface="Courier New"/>
                <a:sym typeface="Courier New"/>
              </a:rPr>
              <a:t>out(t)</a:t>
            </a:r>
            <a:r>
              <a:rPr lang="en-US" sz="2000" b="0" i="0" u="none" strike="noStrike" cap="none" dirty="0">
                <a:solidFill>
                  <a:srgbClr val="000000"/>
                </a:solidFill>
                <a:latin typeface="Courier New"/>
                <a:ea typeface="Courier New"/>
                <a:cs typeface="Courier New"/>
                <a:sym typeface="Courier New"/>
              </a:rPr>
              <a:t> = </a:t>
            </a:r>
            <a:r>
              <a:rPr lang="en-US" sz="2000" b="0" i="0" u="none" strike="noStrike" cap="none" dirty="0">
                <a:solidFill>
                  <a:srgbClr val="000000"/>
                </a:solidFill>
                <a:highlight>
                  <a:srgbClr val="FFF2CC"/>
                </a:highlight>
                <a:latin typeface="Courier New"/>
                <a:ea typeface="Courier New"/>
                <a:cs typeface="Courier New"/>
                <a:sym typeface="Courier New"/>
              </a:rPr>
              <a:t>in(t-1)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20"/>
              </a:spcBef>
              <a:spcAft>
                <a:spcPts val="0"/>
              </a:spcAft>
              <a:buClr>
                <a:srgbClr val="000000"/>
              </a:buClr>
              <a:buSzPts val="2000"/>
              <a:buFont typeface="Arial"/>
              <a:buNone/>
            </a:pPr>
            <a:r>
              <a:rPr lang="en-US" sz="2000" b="0" i="0" u="none" strike="noStrike" cap="none" dirty="0">
                <a:solidFill>
                  <a:srgbClr val="000000"/>
                </a:solidFill>
                <a:latin typeface="Courier New"/>
                <a:ea typeface="Courier New"/>
                <a:cs typeface="Courier New"/>
                <a:sym typeface="Courier New"/>
              </a:rPr>
              <a:t>    	   </a:t>
            </a:r>
            <a:r>
              <a:rPr lang="en-US" sz="1100" b="0" i="0" u="none" strike="noStrike" cap="none" dirty="0">
                <a:solidFill>
                  <a:srgbClr val="000000"/>
                </a:solidFill>
                <a:latin typeface="Courier New"/>
                <a:ea typeface="Courier New"/>
                <a:cs typeface="Courier New"/>
                <a:sym typeface="Courier New"/>
              </a:rPr>
              <a:t> </a:t>
            </a:r>
            <a:r>
              <a:rPr lang="en-US" sz="900" b="0" i="0" u="none" strike="noStrike" cap="none" dirty="0">
                <a:solidFill>
                  <a:srgbClr val="000000"/>
                </a:solidFill>
                <a:latin typeface="Courier New"/>
                <a:ea typeface="Courier New"/>
                <a:cs typeface="Courier New"/>
                <a:sym typeface="Courier New"/>
              </a:rPr>
              <a:t> </a:t>
            </a:r>
            <a:r>
              <a:rPr lang="en-US" sz="2000" b="0" i="0" u="none" strike="noStrike" cap="none" dirty="0">
                <a:solidFill>
                  <a:srgbClr val="000000"/>
                </a:solidFill>
                <a:latin typeface="Courier New"/>
                <a:ea typeface="Courier New"/>
                <a:cs typeface="Courier New"/>
                <a:sym typeface="Courier New"/>
              </a:rPr>
              <a:t>else: </a:t>
            </a:r>
            <a:r>
              <a:rPr lang="en-US" sz="2000" b="0" i="0" u="none" strike="noStrike" cap="none" dirty="0">
                <a:solidFill>
                  <a:srgbClr val="000000"/>
                </a:solidFill>
                <a:highlight>
                  <a:srgbClr val="E6B8AF"/>
                </a:highlight>
                <a:latin typeface="Courier New"/>
                <a:ea typeface="Courier New"/>
                <a:cs typeface="Courier New"/>
                <a:sym typeface="Courier New"/>
              </a:rPr>
              <a:t>out(t)</a:t>
            </a:r>
            <a:r>
              <a:rPr lang="en-US" sz="2000" b="0" i="0" u="none" strike="noStrike" cap="none" dirty="0">
                <a:solidFill>
                  <a:srgbClr val="000000"/>
                </a:solidFill>
                <a:latin typeface="Courier New"/>
                <a:ea typeface="Courier New"/>
                <a:cs typeface="Courier New"/>
                <a:sym typeface="Courier New"/>
              </a:rPr>
              <a:t> = </a:t>
            </a:r>
            <a:r>
              <a:rPr lang="en-US" sz="2000" b="0" i="0" u="none" strike="noStrike" cap="none" dirty="0">
                <a:solidFill>
                  <a:srgbClr val="000000"/>
                </a:solidFill>
                <a:highlight>
                  <a:srgbClr val="C9DAF8"/>
                </a:highlight>
                <a:latin typeface="Courier New"/>
                <a:ea typeface="Courier New"/>
                <a:cs typeface="Courier New"/>
                <a:sym typeface="Courier New"/>
              </a:rPr>
              <a:t>out(t-1)</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Which gates will we need to implement a Bit? Select all that apply.</a:t>
            </a:r>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
        <p:nvSpPr>
          <p:cNvPr id="7" name="Google Shape;199;p7">
            <a:extLst>
              <a:ext uri="{FF2B5EF4-FFF2-40B4-BE49-F238E27FC236}">
                <a16:creationId xmlns:a16="http://schemas.microsoft.com/office/drawing/2014/main" id="{4FFCC09C-21E9-C44B-8888-7164231F8602}"/>
              </a:ext>
            </a:extLst>
          </p:cNvPr>
          <p:cNvSpPr txBox="1">
            <a:spLocks/>
          </p:cNvSpPr>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Mux</a:t>
            </a:r>
            <a:endParaRPr lang="en-US" dirty="0"/>
          </a:p>
          <a:p>
            <a:pPr marL="610870" indent="-514350">
              <a:buSzPts val="2600"/>
              <a:buFont typeface="Arial"/>
              <a:buAutoNum type="alphaUcPeriod"/>
            </a:pPr>
            <a:r>
              <a:rPr lang="en-US" dirty="0" err="1">
                <a:solidFill>
                  <a:srgbClr val="00B050"/>
                </a:solidFill>
              </a:rPr>
              <a:t>Xor</a:t>
            </a:r>
            <a:endParaRPr lang="en-US" dirty="0">
              <a:solidFill>
                <a:srgbClr val="00B050"/>
              </a:solidFill>
            </a:endParaRPr>
          </a:p>
          <a:p>
            <a:pPr marL="610870" indent="-514350">
              <a:buSzPts val="2600"/>
              <a:buFont typeface="Arial"/>
              <a:buAutoNum type="alphaUcPeriod"/>
            </a:pPr>
            <a:r>
              <a:rPr lang="en-US" dirty="0">
                <a:solidFill>
                  <a:srgbClr val="FF329A"/>
                </a:solidFill>
              </a:rPr>
              <a:t>And</a:t>
            </a:r>
          </a:p>
          <a:p>
            <a:pPr marL="610870" indent="-514350">
              <a:buSzPts val="2600"/>
              <a:buFont typeface="Arial"/>
              <a:buAutoNum type="alphaUcPeriod"/>
            </a:pPr>
            <a:r>
              <a:rPr lang="en-US" dirty="0">
                <a:solidFill>
                  <a:srgbClr val="00B0F0"/>
                </a:solidFill>
              </a:rPr>
              <a:t>DFF</a:t>
            </a:r>
          </a:p>
          <a:p>
            <a:pPr marL="610870" indent="-514350">
              <a:buSzPts val="2600"/>
              <a:buFont typeface="Arial"/>
              <a:buAutoNum type="alphaUcPeriod"/>
            </a:pPr>
            <a:r>
              <a:rPr lang="en-US" dirty="0">
                <a:solidFill>
                  <a:srgbClr val="9A6533"/>
                </a:solidFill>
              </a:rPr>
              <a:t>We’re lost…</a:t>
            </a:r>
            <a:endParaRPr lang="en-US" dirty="0"/>
          </a:p>
        </p:txBody>
      </p:sp>
      <p:sp>
        <p:nvSpPr>
          <p:cNvPr id="5" name="Google Shape;174;p27">
            <a:extLst>
              <a:ext uri="{FF2B5EF4-FFF2-40B4-BE49-F238E27FC236}">
                <a16:creationId xmlns:a16="http://schemas.microsoft.com/office/drawing/2014/main" id="{F43F9466-33A3-2343-869A-4ACF95B56A13}"/>
              </a:ext>
            </a:extLst>
          </p:cNvPr>
          <p:cNvSpPr txBox="1"/>
          <p:nvPr/>
        </p:nvSpPr>
        <p:spPr>
          <a:xfrm>
            <a:off x="0" y="5602734"/>
            <a:ext cx="9144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if load(t-1)    out(t) = in(t-1)</a:t>
            </a:r>
            <a:endParaRPr sz="1400" b="1" i="0" u="none" strike="noStrike" cap="none">
              <a:solidFill>
                <a:schemeClr val="dk1"/>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ourier New"/>
                <a:ea typeface="Courier New"/>
                <a:cs typeface="Courier New"/>
                <a:sym typeface="Courier New"/>
              </a:rPr>
              <a:t> else            out(t) = out(t-1)</a:t>
            </a:r>
            <a:endParaRPr sz="1400" b="1" i="0" u="none" strike="noStrike" cap="none" dirty="0">
              <a:solidFill>
                <a:schemeClr val="dk1"/>
              </a:solidFill>
              <a:latin typeface="Courier New"/>
              <a:ea typeface="Courier New"/>
              <a:cs typeface="Courier New"/>
              <a:sym typeface="Courier New"/>
            </a:endParaRPr>
          </a:p>
        </p:txBody>
      </p:sp>
      <p:sp>
        <p:nvSpPr>
          <p:cNvPr id="6" name="Google Shape;175;p27">
            <a:extLst>
              <a:ext uri="{FF2B5EF4-FFF2-40B4-BE49-F238E27FC236}">
                <a16:creationId xmlns:a16="http://schemas.microsoft.com/office/drawing/2014/main" id="{CA8EAD33-CFBB-2540-ABD5-942CDEAF5249}"/>
              </a:ext>
            </a:extLst>
          </p:cNvPr>
          <p:cNvSpPr/>
          <p:nvPr/>
        </p:nvSpPr>
        <p:spPr>
          <a:xfrm>
            <a:off x="5664672" y="3452896"/>
            <a:ext cx="1175142" cy="71348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ourier New"/>
                <a:ea typeface="Courier New"/>
                <a:cs typeface="Courier New"/>
                <a:sym typeface="Courier New"/>
              </a:rPr>
              <a:t>Bit</a:t>
            </a:r>
            <a:endParaRPr sz="1400" b="0" i="0" u="none" strike="noStrike" cap="none">
              <a:solidFill>
                <a:srgbClr val="000000"/>
              </a:solidFill>
              <a:latin typeface="Courier New"/>
              <a:ea typeface="Courier New"/>
              <a:cs typeface="Courier New"/>
              <a:sym typeface="Courier New"/>
            </a:endParaRPr>
          </a:p>
        </p:txBody>
      </p:sp>
      <p:sp>
        <p:nvSpPr>
          <p:cNvPr id="8" name="Google Shape;176;p27">
            <a:extLst>
              <a:ext uri="{FF2B5EF4-FFF2-40B4-BE49-F238E27FC236}">
                <a16:creationId xmlns:a16="http://schemas.microsoft.com/office/drawing/2014/main" id="{7376E7B5-C37B-F342-BD46-A7B3DF981427}"/>
              </a:ext>
            </a:extLst>
          </p:cNvPr>
          <p:cNvSpPr/>
          <p:nvPr/>
        </p:nvSpPr>
        <p:spPr>
          <a:xfrm>
            <a:off x="6162403" y="4011480"/>
            <a:ext cx="179680" cy="154896"/>
          </a:xfrm>
          <a:prstGeom prst="triangle">
            <a:avLst>
              <a:gd name="adj" fmla="val 50000"/>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9" name="Google Shape;177;p27">
            <a:extLst>
              <a:ext uri="{FF2B5EF4-FFF2-40B4-BE49-F238E27FC236}">
                <a16:creationId xmlns:a16="http://schemas.microsoft.com/office/drawing/2014/main" id="{A4937AA5-4DF1-A34A-8A15-2558704C2C0F}"/>
              </a:ext>
            </a:extLst>
          </p:cNvPr>
          <p:cNvCxnSpPr/>
          <p:nvPr/>
        </p:nvCxnSpPr>
        <p:spPr>
          <a:xfrm>
            <a:off x="5151567" y="3825700"/>
            <a:ext cx="513105" cy="0"/>
          </a:xfrm>
          <a:prstGeom prst="straightConnector1">
            <a:avLst/>
          </a:prstGeom>
          <a:noFill/>
          <a:ln w="38100" cap="flat" cmpd="sng">
            <a:solidFill>
              <a:schemeClr val="dk1"/>
            </a:solidFill>
            <a:prstDash val="solid"/>
            <a:round/>
            <a:headEnd type="none" w="sm" len="sm"/>
            <a:tailEnd type="stealth" w="med" len="med"/>
          </a:ln>
        </p:spPr>
      </p:cxnSp>
      <p:cxnSp>
        <p:nvCxnSpPr>
          <p:cNvPr id="10" name="Google Shape;178;p27">
            <a:extLst>
              <a:ext uri="{FF2B5EF4-FFF2-40B4-BE49-F238E27FC236}">
                <a16:creationId xmlns:a16="http://schemas.microsoft.com/office/drawing/2014/main" id="{91659EDD-9D9C-3E40-8967-8AE243963476}"/>
              </a:ext>
            </a:extLst>
          </p:cNvPr>
          <p:cNvCxnSpPr/>
          <p:nvPr/>
        </p:nvCxnSpPr>
        <p:spPr>
          <a:xfrm>
            <a:off x="6836744" y="3783626"/>
            <a:ext cx="512064" cy="0"/>
          </a:xfrm>
          <a:prstGeom prst="straightConnector1">
            <a:avLst/>
          </a:prstGeom>
          <a:noFill/>
          <a:ln w="38100" cap="flat" cmpd="sng">
            <a:solidFill>
              <a:schemeClr val="dk1"/>
            </a:solidFill>
            <a:prstDash val="solid"/>
            <a:round/>
            <a:headEnd type="none" w="sm" len="sm"/>
            <a:tailEnd type="stealth" w="med" len="med"/>
          </a:ln>
        </p:spPr>
      </p:cxnSp>
      <p:cxnSp>
        <p:nvCxnSpPr>
          <p:cNvPr id="11" name="Google Shape;179;p27">
            <a:extLst>
              <a:ext uri="{FF2B5EF4-FFF2-40B4-BE49-F238E27FC236}">
                <a16:creationId xmlns:a16="http://schemas.microsoft.com/office/drawing/2014/main" id="{75DE5385-A0C8-754F-BF53-8F6D73EDA0CD}"/>
              </a:ext>
            </a:extLst>
          </p:cNvPr>
          <p:cNvCxnSpPr/>
          <p:nvPr/>
        </p:nvCxnSpPr>
        <p:spPr>
          <a:xfrm rot="10800000">
            <a:off x="6257239" y="3099662"/>
            <a:ext cx="0" cy="353233"/>
          </a:xfrm>
          <a:prstGeom prst="straightConnector1">
            <a:avLst/>
          </a:prstGeom>
          <a:noFill/>
          <a:ln w="38100" cap="flat" cmpd="sng">
            <a:solidFill>
              <a:schemeClr val="dk1"/>
            </a:solidFill>
            <a:prstDash val="solid"/>
            <a:round/>
            <a:headEnd type="stealth" w="med" len="med"/>
            <a:tailEnd type="none" w="sm" len="sm"/>
          </a:ln>
        </p:spPr>
      </p:cxnSp>
      <p:sp>
        <p:nvSpPr>
          <p:cNvPr id="12" name="Google Shape;180;p27">
            <a:extLst>
              <a:ext uri="{FF2B5EF4-FFF2-40B4-BE49-F238E27FC236}">
                <a16:creationId xmlns:a16="http://schemas.microsoft.com/office/drawing/2014/main" id="{09CED478-38FB-704B-822D-CC79330396B4}"/>
              </a:ext>
            </a:extLst>
          </p:cNvPr>
          <p:cNvSpPr txBox="1"/>
          <p:nvPr/>
        </p:nvSpPr>
        <p:spPr>
          <a:xfrm>
            <a:off x="5792259" y="2691623"/>
            <a:ext cx="95451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Courier New"/>
                <a:ea typeface="Courier New"/>
                <a:cs typeface="Courier New"/>
                <a:sym typeface="Courier New"/>
              </a:rPr>
              <a:t>load</a:t>
            </a:r>
            <a:endParaRPr sz="2000" b="1" i="0" u="none" strike="noStrike" cap="none" dirty="0">
              <a:solidFill>
                <a:srgbClr val="000000"/>
              </a:solidFill>
              <a:latin typeface="Courier New"/>
              <a:ea typeface="Courier New"/>
              <a:cs typeface="Courier New"/>
              <a:sym typeface="Courier New"/>
            </a:endParaRPr>
          </a:p>
        </p:txBody>
      </p:sp>
      <p:sp>
        <p:nvSpPr>
          <p:cNvPr id="13" name="Google Shape;181;p27">
            <a:extLst>
              <a:ext uri="{FF2B5EF4-FFF2-40B4-BE49-F238E27FC236}">
                <a16:creationId xmlns:a16="http://schemas.microsoft.com/office/drawing/2014/main" id="{EFB3338D-96B0-FB40-A3D4-E32CB04F1EB5}"/>
              </a:ext>
            </a:extLst>
          </p:cNvPr>
          <p:cNvSpPr txBox="1"/>
          <p:nvPr/>
        </p:nvSpPr>
        <p:spPr>
          <a:xfrm>
            <a:off x="4572000" y="3626510"/>
            <a:ext cx="674837" cy="3427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in</a:t>
            </a:r>
            <a:endParaRPr sz="2000" b="1" i="0" u="none" strike="noStrike" cap="none">
              <a:solidFill>
                <a:srgbClr val="000000"/>
              </a:solidFill>
              <a:latin typeface="Courier New"/>
              <a:ea typeface="Courier New"/>
              <a:cs typeface="Courier New"/>
              <a:sym typeface="Courier New"/>
            </a:endParaRPr>
          </a:p>
        </p:txBody>
      </p:sp>
      <p:sp>
        <p:nvSpPr>
          <p:cNvPr id="14" name="Google Shape;182;p27">
            <a:extLst>
              <a:ext uri="{FF2B5EF4-FFF2-40B4-BE49-F238E27FC236}">
                <a16:creationId xmlns:a16="http://schemas.microsoft.com/office/drawing/2014/main" id="{2ACC06F8-B3AE-034B-95DF-CDEDF417AE7C}"/>
              </a:ext>
            </a:extLst>
          </p:cNvPr>
          <p:cNvSpPr txBox="1"/>
          <p:nvPr/>
        </p:nvSpPr>
        <p:spPr>
          <a:xfrm>
            <a:off x="7314857" y="3587536"/>
            <a:ext cx="674837" cy="3427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out</a:t>
            </a:r>
            <a:endParaRPr sz="2000" b="1" i="0" u="none" strike="noStrike" cap="none">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1173981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Implementing a Bit</a:t>
            </a:r>
            <a:endParaRPr/>
          </a:p>
        </p:txBody>
      </p:sp>
      <p:sp>
        <p:nvSpPr>
          <p:cNvPr id="188" name="Google Shape;188;p1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Bit Specification:</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Char char="❖"/>
            </a:pPr>
            <a:r>
              <a:rPr lang="en-US" dirty="0"/>
              <a:t>Exercise: fill in the connections to the gates to create a circuit diagram of Bit</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89" name="Google Shape;189;p1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sp>
        <p:nvSpPr>
          <p:cNvPr id="190" name="Google Shape;190;p14"/>
          <p:cNvSpPr txBox="1"/>
          <p:nvPr/>
        </p:nvSpPr>
        <p:spPr>
          <a:xfrm>
            <a:off x="1434353" y="1355793"/>
            <a:ext cx="9144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if load(t-1)    out(t) = in(t-1)</a:t>
            </a:r>
            <a:endParaRPr sz="1400" b="1" i="0" u="none" strike="noStrike" cap="none">
              <a:solidFill>
                <a:schemeClr val="dk1"/>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 else            out(t) = out(t-1)</a:t>
            </a:r>
            <a:endParaRPr sz="1400" b="1"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Implementing a Bit</a:t>
            </a:r>
            <a:endParaRPr/>
          </a:p>
        </p:txBody>
      </p:sp>
      <p:sp>
        <p:nvSpPr>
          <p:cNvPr id="196" name="Google Shape;196;p3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Bit Specification:</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Char char="❖"/>
            </a:pPr>
            <a:r>
              <a:rPr lang="en-US" dirty="0"/>
              <a:t>Exercise: fill in the connections to the gates to create a circuit diagram of Bit</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97" name="Google Shape;197;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pic>
        <p:nvPicPr>
          <p:cNvPr id="198" name="Google Shape;198;p30"/>
          <p:cNvPicPr preferRelativeResize="0"/>
          <p:nvPr/>
        </p:nvPicPr>
        <p:blipFill rotWithShape="1">
          <a:blip r:embed="rId3">
            <a:alphaModFix/>
          </a:blip>
          <a:srcRect/>
          <a:stretch/>
        </p:blipFill>
        <p:spPr>
          <a:xfrm>
            <a:off x="2021073" y="4147391"/>
            <a:ext cx="5117727" cy="2344849"/>
          </a:xfrm>
          <a:prstGeom prst="rect">
            <a:avLst/>
          </a:prstGeom>
          <a:noFill/>
          <a:ln>
            <a:noFill/>
          </a:ln>
        </p:spPr>
      </p:pic>
      <p:sp>
        <p:nvSpPr>
          <p:cNvPr id="199" name="Google Shape;199;p30"/>
          <p:cNvSpPr txBox="1"/>
          <p:nvPr/>
        </p:nvSpPr>
        <p:spPr>
          <a:xfrm>
            <a:off x="1434353" y="1355793"/>
            <a:ext cx="9144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if load(t-1)    out(t) = in(t-1)</a:t>
            </a:r>
            <a:endParaRPr sz="1400" b="1" i="0" u="none" strike="noStrike" cap="none">
              <a:solidFill>
                <a:schemeClr val="dk1"/>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 else            out(t) = out(t-1)</a:t>
            </a:r>
            <a:endParaRPr sz="1400" b="1"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7" name="Google Shape;47;p4"/>
          <p:cNvSpPr txBox="1">
            <a:spLocks noGrp="1"/>
          </p:cNvSpPr>
          <p:nvPr>
            <p:ph type="body" idx="1"/>
          </p:nvPr>
        </p:nvSpPr>
        <p:spPr>
          <a:xfrm>
            <a:off x="396875" y="1362074"/>
            <a:ext cx="8366125" cy="5262843"/>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solidFill>
                  <a:schemeClr val="tx1"/>
                </a:solidFill>
              </a:rPr>
              <a:t>Cornell Note Taking Discussion</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Compare and Contrast Cornell Notes</a:t>
            </a:r>
            <a:endParaRPr dirty="0">
              <a:solidFill>
                <a:schemeClr val="tx1"/>
              </a:solidFill>
            </a:endParaRP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dirty="0"/>
              <a:t>Storing Data: Bit</a:t>
            </a:r>
            <a:endParaRPr dirty="0"/>
          </a:p>
          <a:p>
            <a:pPr marL="640080" lvl="1" indent="-283464" algn="l" rtl="0">
              <a:lnSpc>
                <a:spcPct val="110000"/>
              </a:lnSpc>
              <a:spcBef>
                <a:spcPts val="24"/>
              </a:spcBef>
              <a:spcAft>
                <a:spcPts val="0"/>
              </a:spcAft>
              <a:buSzPts val="2420"/>
              <a:buChar char="▪"/>
            </a:pPr>
            <a:r>
              <a:rPr lang="en-US" dirty="0"/>
              <a:t>Bit Overview and Implementation</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b="1" dirty="0">
                <a:solidFill>
                  <a:srgbClr val="4B2A85"/>
                </a:solidFill>
              </a:rPr>
              <a:t>Representing and Building Memory</a:t>
            </a:r>
          </a:p>
          <a:p>
            <a:pPr marL="640080" lvl="1" indent="-283464" algn="l" rtl="0">
              <a:lnSpc>
                <a:spcPct val="110000"/>
              </a:lnSpc>
              <a:spcBef>
                <a:spcPts val="24"/>
              </a:spcBef>
              <a:spcAft>
                <a:spcPts val="0"/>
              </a:spcAft>
              <a:buSzPts val="2420"/>
              <a:buChar char="▪"/>
            </a:pPr>
            <a:r>
              <a:rPr lang="en-US" b="1" dirty="0">
                <a:solidFill>
                  <a:srgbClr val="4B2A85"/>
                </a:solidFill>
              </a:rPr>
              <a:t>Array Abstraction, Reading and Writing</a:t>
            </a:r>
          </a:p>
          <a:p>
            <a:pPr marL="640080" lvl="1" indent="-283464" algn="l" rtl="0">
              <a:lnSpc>
                <a:spcPct val="110000"/>
              </a:lnSpc>
              <a:spcBef>
                <a:spcPts val="24"/>
              </a:spcBef>
              <a:spcAft>
                <a:spcPts val="0"/>
              </a:spcAft>
              <a:buSzPts val="2420"/>
              <a:buChar char="▪"/>
            </a:pPr>
            <a:r>
              <a:rPr lang="en-US" dirty="0"/>
              <a:t>Building From the Bit</a:t>
            </a:r>
          </a:p>
          <a:p>
            <a:pPr marL="640080" lvl="1" indent="-129794" algn="l" rtl="0">
              <a:lnSpc>
                <a:spcPct val="110000"/>
              </a:lnSpc>
              <a:spcBef>
                <a:spcPts val="24"/>
              </a:spcBef>
              <a:spcAft>
                <a:spcPts val="0"/>
              </a:spcAft>
              <a:buSzPts val="2420"/>
              <a:buNone/>
            </a:pPr>
            <a:endParaRPr sz="800"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Program Counter (PC) Overview</a:t>
            </a:r>
            <a:endParaRPr dirty="0"/>
          </a:p>
          <a:p>
            <a:pPr marL="640080" lvl="1" indent="-283464" algn="l" rtl="0">
              <a:lnSpc>
                <a:spcPct val="110000"/>
              </a:lnSpc>
              <a:spcBef>
                <a:spcPts val="24"/>
              </a:spcBef>
              <a:spcAft>
                <a:spcPts val="0"/>
              </a:spcAft>
              <a:buSzPts val="2420"/>
              <a:buChar char="▪"/>
            </a:pPr>
            <a:r>
              <a:rPr lang="en-US" dirty="0"/>
              <a:t>Control Flow of Computer Programs</a:t>
            </a:r>
            <a:endParaRPr dirty="0"/>
          </a:p>
        </p:txBody>
      </p:sp>
      <p:sp>
        <p:nvSpPr>
          <p:cNvPr id="48" name="Google Shape;48;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Tree>
    <p:extLst>
      <p:ext uri="{BB962C8B-B14F-4D97-AF65-F5344CB8AC3E}">
        <p14:creationId xmlns:p14="http://schemas.microsoft.com/office/powerpoint/2010/main" val="429352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Memory Representation</a:t>
            </a:r>
            <a:endParaRPr dirty="0"/>
          </a:p>
        </p:txBody>
      </p:sp>
      <p:sp>
        <p:nvSpPr>
          <p:cNvPr id="212" name="Google Shape;212;p1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Memory can be abstracted as one huge array</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b="1" dirty="0"/>
              <a:t>Addresses</a:t>
            </a:r>
            <a:r>
              <a:rPr lang="en-US" dirty="0"/>
              <a:t> are indices into different memory slots</a:t>
            </a:r>
            <a:endParaRPr dirty="0"/>
          </a:p>
          <a:p>
            <a:pPr marL="640080" lvl="1" indent="-283464" algn="l" rtl="0">
              <a:lnSpc>
                <a:spcPct val="110000"/>
              </a:lnSpc>
              <a:spcBef>
                <a:spcPts val="24"/>
              </a:spcBef>
              <a:spcAft>
                <a:spcPts val="0"/>
              </a:spcAft>
              <a:buSzPts val="2420"/>
              <a:buChar char="▪"/>
            </a:pPr>
            <a:r>
              <a:rPr lang="en-US" dirty="0"/>
              <a:t>The width of an address is fixed for the system</a:t>
            </a:r>
            <a:endParaRPr dirty="0"/>
          </a:p>
          <a:p>
            <a:pPr marL="640080" lvl="1" indent="-283464" algn="l" rtl="0">
              <a:lnSpc>
                <a:spcPct val="110000"/>
              </a:lnSpc>
              <a:spcBef>
                <a:spcPts val="24"/>
              </a:spcBef>
              <a:spcAft>
                <a:spcPts val="0"/>
              </a:spcAft>
              <a:buSzPts val="2420"/>
              <a:buChar char="▪"/>
            </a:pPr>
            <a:r>
              <a:rPr lang="en-US" dirty="0"/>
              <a:t>The nand2tetris project will use 16-bit addresses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Each </a:t>
            </a:r>
            <a:r>
              <a:rPr lang="en-US" b="1" dirty="0"/>
              <a:t>value</a:t>
            </a:r>
            <a:r>
              <a:rPr lang="en-US" dirty="0"/>
              <a:t> in memory takes up a fixed width</a:t>
            </a:r>
            <a:endParaRPr dirty="0"/>
          </a:p>
          <a:p>
            <a:pPr marL="640080" lvl="1" indent="-283464" algn="l" rtl="0">
              <a:lnSpc>
                <a:spcPct val="110000"/>
              </a:lnSpc>
              <a:spcBef>
                <a:spcPts val="24"/>
              </a:spcBef>
              <a:spcAft>
                <a:spcPts val="0"/>
              </a:spcAft>
              <a:buSzPts val="2420"/>
              <a:buChar char="▪"/>
            </a:pPr>
            <a:r>
              <a:rPr lang="en-US" dirty="0"/>
              <a:t>Not the same as address width</a:t>
            </a:r>
            <a:endParaRPr dirty="0"/>
          </a:p>
          <a:p>
            <a:pPr marL="640080" lvl="1" indent="-283464" algn="l" rtl="0">
              <a:lnSpc>
                <a:spcPct val="110000"/>
              </a:lnSpc>
              <a:spcBef>
                <a:spcPts val="24"/>
              </a:spcBef>
              <a:spcAft>
                <a:spcPts val="0"/>
              </a:spcAft>
              <a:buSzPts val="2420"/>
              <a:buChar char="▪"/>
            </a:pPr>
            <a:r>
              <a:rPr lang="en-US" dirty="0"/>
              <a:t>The nand2tetris project uses 16-bit slots (values) in memory</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13" name="Google Shape;213;p1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Memory Representation</a:t>
            </a:r>
            <a:endParaRPr dirty="0"/>
          </a:p>
        </p:txBody>
      </p:sp>
      <p:sp>
        <p:nvSpPr>
          <p:cNvPr id="219" name="Google Shape;219;p32"/>
          <p:cNvSpPr txBox="1">
            <a:spLocks noGrp="1"/>
          </p:cNvSpPr>
          <p:nvPr>
            <p:ph type="body" idx="1"/>
          </p:nvPr>
        </p:nvSpPr>
        <p:spPr>
          <a:xfrm>
            <a:off x="396875" y="1362075"/>
            <a:ext cx="8572954"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a:t>Read </a:t>
            </a:r>
            <a:r>
              <a:rPr lang="en-US" dirty="0"/>
              <a:t>and write to memory by specifying an address</a:t>
            </a:r>
            <a:endParaRPr dirty="0"/>
          </a:p>
          <a:p>
            <a:pPr marL="640080" lvl="1" indent="-283464" algn="l" rtl="0">
              <a:lnSpc>
                <a:spcPct val="110000"/>
              </a:lnSpc>
              <a:spcBef>
                <a:spcPts val="24"/>
              </a:spcBef>
              <a:spcAft>
                <a:spcPts val="0"/>
              </a:spcAft>
              <a:buSzPts val="2420"/>
              <a:buChar char="▪"/>
            </a:pPr>
            <a:r>
              <a:rPr lang="en-US" dirty="0"/>
              <a:t>More details next week</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dirty="0"/>
              <a:t>Example: </a:t>
            </a:r>
            <a:r>
              <a:rPr lang="en-US" b="1" dirty="0">
                <a:latin typeface="Courier New"/>
                <a:ea typeface="Courier New"/>
                <a:cs typeface="Courier New"/>
                <a:sym typeface="Courier New"/>
              </a:rPr>
              <a:t>x = memory[01...00]</a:t>
            </a:r>
            <a:endParaRPr dirty="0"/>
          </a:p>
          <a:p>
            <a:pPr marL="640080" lvl="1" indent="-283464" algn="l" rtl="0">
              <a:lnSpc>
                <a:spcPct val="110000"/>
              </a:lnSpc>
              <a:spcBef>
                <a:spcPts val="24"/>
              </a:spcBef>
              <a:spcAft>
                <a:spcPts val="0"/>
              </a:spcAft>
              <a:buSzPts val="2420"/>
              <a:buChar char="▪"/>
            </a:pPr>
            <a:r>
              <a:rPr lang="en-US" dirty="0"/>
              <a:t>Reads the value in memory at address </a:t>
            </a:r>
            <a:r>
              <a:rPr lang="en-US" b="1" dirty="0">
                <a:latin typeface="Courier New"/>
                <a:ea typeface="Courier New"/>
                <a:cs typeface="Courier New"/>
                <a:sym typeface="Courier New"/>
              </a:rPr>
              <a:t>01...00</a:t>
            </a:r>
            <a:r>
              <a:rPr lang="en-US" dirty="0"/>
              <a:t> and stores it in </a:t>
            </a:r>
            <a:r>
              <a:rPr lang="en-US" b="1" dirty="0">
                <a:latin typeface="Courier New"/>
                <a:ea typeface="Courier New"/>
                <a:cs typeface="Courier New"/>
                <a:sym typeface="Courier New"/>
              </a:rPr>
              <a:t>x</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dirty="0"/>
              <a:t>Example: </a:t>
            </a:r>
            <a:r>
              <a:rPr lang="en-US" b="1" dirty="0">
                <a:latin typeface="Courier New"/>
                <a:ea typeface="Courier New"/>
                <a:cs typeface="Courier New"/>
                <a:sym typeface="Courier New"/>
              </a:rPr>
              <a:t>memory[01...00] = 7</a:t>
            </a:r>
            <a:endParaRPr dirty="0"/>
          </a:p>
          <a:p>
            <a:pPr marL="640080" lvl="1" indent="-283464" algn="l" rtl="0">
              <a:lnSpc>
                <a:spcPct val="110000"/>
              </a:lnSpc>
              <a:spcBef>
                <a:spcPts val="24"/>
              </a:spcBef>
              <a:spcAft>
                <a:spcPts val="0"/>
              </a:spcAft>
              <a:buSzPts val="2420"/>
              <a:buChar char="▪"/>
            </a:pPr>
            <a:r>
              <a:rPr lang="en-US" dirty="0"/>
              <a:t>Writes the value 7 in the memory slot at address </a:t>
            </a:r>
            <a:r>
              <a:rPr lang="en-US" b="1" dirty="0">
                <a:latin typeface="Courier New"/>
                <a:ea typeface="Courier New"/>
                <a:cs typeface="Courier New"/>
                <a:sym typeface="Courier New"/>
              </a:rPr>
              <a:t>01...00</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20" name="Google Shape;220;p3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Five-minute Break!</a:t>
            </a:r>
            <a:endParaRPr dirty="0"/>
          </a:p>
        </p:txBody>
      </p:sp>
      <p:sp>
        <p:nvSpPr>
          <p:cNvPr id="283" name="Google Shape;283;p5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Feel free to stand up, stretch, use the restroom, drink some water, review your notes, or ask questions</a:t>
            </a:r>
          </a:p>
          <a:p>
            <a:pPr marL="649224" lvl="1" indent="-283463" algn="l" rtl="0">
              <a:lnSpc>
                <a:spcPct val="100000"/>
              </a:lnSpc>
              <a:spcBef>
                <a:spcPts val="24"/>
              </a:spcBef>
              <a:spcAft>
                <a:spcPts val="0"/>
              </a:spcAft>
              <a:buSzPts val="2420"/>
              <a:buChar char="▪"/>
            </a:pPr>
            <a:endParaRPr lang="en-US" dirty="0"/>
          </a:p>
          <a:p>
            <a:pPr marL="347472" lvl="0" indent="-347472"/>
            <a:r>
              <a:rPr lang="en-US" dirty="0"/>
              <a:t>We’ll be back at:</a:t>
            </a:r>
          </a:p>
          <a:p>
            <a:pPr marL="0" lvl="0" indent="0">
              <a:buNone/>
            </a:pPr>
            <a:endParaRPr lang="en-US" dirty="0"/>
          </a:p>
          <a:p>
            <a:pPr marL="347472" lvl="0" indent="-347472"/>
            <a:r>
              <a:rPr lang="en-US" dirty="0"/>
              <a:t>Any song recommendations? Respond on Poll Everywhere at </a:t>
            </a:r>
            <a:r>
              <a:rPr lang="en-US" dirty="0">
                <a:solidFill>
                  <a:srgbClr val="0462C2"/>
                </a:solidFill>
                <a:hlinkClick r:id="rId3">
                  <a:extLst>
                    <a:ext uri="{A12FA001-AC4F-418D-AE19-62706E023703}">
                      <ahyp:hlinkClr xmlns:ahyp="http://schemas.microsoft.com/office/drawing/2018/hyperlinkcolor" val="tx"/>
                    </a:ext>
                  </a:extLst>
                </a:hlinkClick>
              </a:rPr>
              <a:t>https://pollev.com/cse390b</a:t>
            </a:r>
            <a:endParaRPr lang="en-US" dirty="0">
              <a:solidFill>
                <a:srgbClr val="0462C2"/>
              </a:solidFill>
            </a:endParaRPr>
          </a:p>
          <a:p>
            <a:pPr marL="347472" lvl="0" indent="-347472"/>
            <a:endParaRPr lang="en-US" dirty="0">
              <a:solidFill>
                <a:srgbClr val="0462C2"/>
              </a:solidFill>
            </a:endParaRPr>
          </a:p>
          <a:p>
            <a:pPr marL="347472" indent="-347472"/>
            <a:r>
              <a:rPr lang="en-US" dirty="0"/>
              <a:t>Research shows mid-lecture breaks reduce the decline of attention in the middle of lecture (Olmsted, 1999)</a:t>
            </a:r>
          </a:p>
        </p:txBody>
      </p:sp>
      <p:sp>
        <p:nvSpPr>
          <p:cNvPr id="284" name="Google Shape;284;p5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sp>
        <p:nvSpPr>
          <p:cNvPr id="5" name="Rectangle 4">
            <a:extLst>
              <a:ext uri="{FF2B5EF4-FFF2-40B4-BE49-F238E27FC236}">
                <a16:creationId xmlns:a16="http://schemas.microsoft.com/office/drawing/2014/main" id="{2B264857-AB7F-2E46-910D-64CA11588FB7}"/>
              </a:ext>
            </a:extLst>
          </p:cNvPr>
          <p:cNvSpPr/>
          <p:nvPr/>
        </p:nvSpPr>
        <p:spPr>
          <a:xfrm>
            <a:off x="0" y="6457255"/>
            <a:ext cx="8647438" cy="400110"/>
          </a:xfrm>
          <a:prstGeom prst="rect">
            <a:avLst/>
          </a:prstGeom>
        </p:spPr>
        <p:txBody>
          <a:bodyPr wrap="square">
            <a:spAutoFit/>
          </a:bodyPr>
          <a:lstStyle/>
          <a:p>
            <a:r>
              <a:rPr lang="en-US" sz="1000" dirty="0"/>
              <a:t>Olmsted III, John. “The Mid-Lecture Break: When Less Is More.” </a:t>
            </a:r>
            <a:r>
              <a:rPr lang="en-US" sz="1000" i="1" dirty="0"/>
              <a:t>Journal of Chemical Education</a:t>
            </a:r>
            <a:r>
              <a:rPr lang="en-US" sz="1000" dirty="0"/>
              <a:t> (1999). https://</a:t>
            </a:r>
            <a:r>
              <a:rPr lang="en-US" sz="1000" dirty="0" err="1"/>
              <a:t>pubs.acs.org</a:t>
            </a:r>
            <a:r>
              <a:rPr lang="en-US" sz="1000" dirty="0"/>
              <a:t>/</a:t>
            </a:r>
            <a:r>
              <a:rPr lang="en-US" sz="1000" dirty="0" err="1"/>
              <a:t>doi</a:t>
            </a:r>
            <a:r>
              <a:rPr lang="en-US" sz="1000" dirty="0"/>
              <a:t>/abs/10.1021/ed076p525.</a:t>
            </a:r>
          </a:p>
        </p:txBody>
      </p:sp>
    </p:spTree>
    <p:extLst>
      <p:ext uri="{BB962C8B-B14F-4D97-AF65-F5344CB8AC3E}">
        <p14:creationId xmlns:p14="http://schemas.microsoft.com/office/powerpoint/2010/main" val="243207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8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3 Check-in</a:t>
            </a:r>
            <a:endParaRPr dirty="0"/>
          </a:p>
        </p:txBody>
      </p:sp>
      <p:sp>
        <p:nvSpPr>
          <p:cNvPr id="99" name="Google Shape;99;p89"/>
          <p:cNvSpPr txBox="1">
            <a:spLocks noGrp="1"/>
          </p:cNvSpPr>
          <p:nvPr>
            <p:ph type="body" idx="1"/>
          </p:nvPr>
        </p:nvSpPr>
        <p:spPr>
          <a:xfrm>
            <a:off x="396875" y="1362075"/>
            <a:ext cx="8490186" cy="4972050"/>
          </a:xfrm>
          <a:prstGeom prst="rect">
            <a:avLst/>
          </a:prstGeom>
          <a:noFill/>
          <a:ln>
            <a:noFill/>
          </a:ln>
        </p:spPr>
        <p:txBody>
          <a:bodyPr spcFirstLastPara="1" wrap="square" lIns="91425" tIns="45700" rIns="91425" bIns="45700" anchor="t" anchorCtr="0">
            <a:noAutofit/>
          </a:bodyPr>
          <a:lstStyle/>
          <a:p>
            <a:pPr marL="347472" lvl="0" indent="-347472"/>
            <a:r>
              <a:rPr lang="en-US" dirty="0"/>
              <a:t>How has Project 3 been going?</a:t>
            </a:r>
          </a:p>
          <a:p>
            <a:pPr marL="649224" lvl="1" indent="-283462">
              <a:buSzPts val="2080"/>
            </a:pPr>
            <a:r>
              <a:rPr lang="en-US" dirty="0"/>
              <a:t>👍 If you’re feeling </a:t>
            </a:r>
            <a:r>
              <a:rPr lang="en-US" b="1" dirty="0"/>
              <a:t>great</a:t>
            </a:r>
            <a:r>
              <a:rPr lang="en-US" dirty="0"/>
              <a:t> about completing Project 2 by tonight</a:t>
            </a:r>
          </a:p>
          <a:p>
            <a:pPr marL="649224" lvl="1" indent="-283462">
              <a:buSzPts val="2080"/>
            </a:pPr>
            <a:r>
              <a:rPr lang="en-US" dirty="0"/>
              <a:t>     </a:t>
            </a:r>
            <a:r>
              <a:rPr lang="en-US" sz="700" dirty="0"/>
              <a:t> </a:t>
            </a:r>
            <a:r>
              <a:rPr lang="en-US" dirty="0"/>
              <a:t>If you’re feeling </a:t>
            </a:r>
            <a:r>
              <a:rPr lang="en-US" b="1" dirty="0"/>
              <a:t>decent</a:t>
            </a:r>
            <a:r>
              <a:rPr lang="en-US" dirty="0"/>
              <a:t> about where you are right now</a:t>
            </a:r>
          </a:p>
          <a:p>
            <a:pPr marL="649224" lvl="1" indent="-283462">
              <a:buSzPts val="2080"/>
            </a:pPr>
            <a:r>
              <a:rPr lang="en-US" dirty="0"/>
              <a:t>👎 If you’re feeling </a:t>
            </a:r>
            <a:r>
              <a:rPr lang="en-US" b="1" dirty="0"/>
              <a:t>behind</a:t>
            </a:r>
            <a:r>
              <a:rPr lang="en-US" dirty="0"/>
              <a:t> or unlikely to submit on time</a:t>
            </a:r>
          </a:p>
          <a:p>
            <a:pPr marL="365762" lvl="1" indent="0">
              <a:buSzPts val="2080"/>
              <a:buNone/>
            </a:pPr>
            <a:endParaRPr lang="en-US" altLang="zh-CN" sz="1200" dirty="0"/>
          </a:p>
          <a:p>
            <a:pPr marL="347472" indent="-347472"/>
            <a:r>
              <a:rPr lang="en-US" altLang="zh-CN" b="1" dirty="0"/>
              <a:t>Double-check</a:t>
            </a:r>
            <a:r>
              <a:rPr lang="en-US" altLang="zh-CN" dirty="0"/>
              <a:t> your submission on GitLab</a:t>
            </a:r>
          </a:p>
          <a:p>
            <a:pPr marL="649224" lvl="1" indent="-283462">
              <a:buSzPts val="2080"/>
            </a:pPr>
            <a:r>
              <a:rPr lang="en-US" altLang="zh-CN" dirty="0"/>
              <a:t>Navigate to GitLab, open tags, and verify that the associated commit includes your expected changes</a:t>
            </a:r>
          </a:p>
          <a:p>
            <a:pPr marL="649224" lvl="1" indent="-283462">
              <a:buSzPts val="2080"/>
            </a:pPr>
            <a:r>
              <a:rPr lang="en-US" altLang="zh-CN" dirty="0"/>
              <a:t>Guide for untagging on GitLab on the Ed discussion board</a:t>
            </a:r>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None/>
            </a:pPr>
            <a:endParaRPr dirty="0"/>
          </a:p>
        </p:txBody>
      </p:sp>
      <p:sp>
        <p:nvSpPr>
          <p:cNvPr id="100" name="Google Shape;100;p8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
        <p:nvSpPr>
          <p:cNvPr id="3" name="Rectangle 2">
            <a:extLst>
              <a:ext uri="{FF2B5EF4-FFF2-40B4-BE49-F238E27FC236}">
                <a16:creationId xmlns:a16="http://schemas.microsoft.com/office/drawing/2014/main" id="{002FB183-178D-CA44-A276-ADBC31FC3392}"/>
              </a:ext>
            </a:extLst>
          </p:cNvPr>
          <p:cNvSpPr/>
          <p:nvPr/>
        </p:nvSpPr>
        <p:spPr>
          <a:xfrm rot="16200000">
            <a:off x="1060047" y="2200920"/>
            <a:ext cx="466794" cy="430887"/>
          </a:xfrm>
          <a:prstGeom prst="rect">
            <a:avLst/>
          </a:prstGeom>
        </p:spPr>
        <p:txBody>
          <a:bodyPr wrap="none">
            <a:spAutoFit/>
          </a:bodyPr>
          <a:lstStyle/>
          <a:p>
            <a:r>
              <a:rPr lang="en-US" sz="2200" dirty="0"/>
              <a:t>👍</a:t>
            </a:r>
          </a:p>
        </p:txBody>
      </p:sp>
    </p:spTree>
    <p:extLst>
      <p:ext uri="{BB962C8B-B14F-4D97-AF65-F5344CB8AC3E}">
        <p14:creationId xmlns:p14="http://schemas.microsoft.com/office/powerpoint/2010/main" val="88195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7" name="Google Shape;47;p4"/>
          <p:cNvSpPr txBox="1">
            <a:spLocks noGrp="1"/>
          </p:cNvSpPr>
          <p:nvPr>
            <p:ph type="body" idx="1"/>
          </p:nvPr>
        </p:nvSpPr>
        <p:spPr>
          <a:xfrm>
            <a:off x="396875" y="1362074"/>
            <a:ext cx="8366125" cy="5262843"/>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solidFill>
                  <a:schemeClr val="tx1"/>
                </a:solidFill>
              </a:rPr>
              <a:t>Cornell Note Taking Discussion</a:t>
            </a:r>
          </a:p>
          <a:p>
            <a:pPr marL="640080" lvl="1" indent="-283464" algn="l" rtl="0">
              <a:lnSpc>
                <a:spcPct val="110000"/>
              </a:lnSpc>
              <a:spcBef>
                <a:spcPts val="24"/>
              </a:spcBef>
              <a:spcAft>
                <a:spcPts val="0"/>
              </a:spcAft>
              <a:buSzPts val="2420"/>
              <a:buChar char="▪"/>
            </a:pPr>
            <a:r>
              <a:rPr lang="en-US" dirty="0">
                <a:solidFill>
                  <a:schemeClr val="tx1"/>
                </a:solidFill>
              </a:rPr>
              <a:t>Compare and Contrast Cornell Notes</a:t>
            </a: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dirty="0"/>
              <a:t>Storing Data: Bit</a:t>
            </a:r>
            <a:endParaRPr dirty="0"/>
          </a:p>
          <a:p>
            <a:pPr marL="640080" lvl="1" indent="-283464" algn="l" rtl="0">
              <a:lnSpc>
                <a:spcPct val="110000"/>
              </a:lnSpc>
              <a:spcBef>
                <a:spcPts val="24"/>
              </a:spcBef>
              <a:spcAft>
                <a:spcPts val="0"/>
              </a:spcAft>
              <a:buSzPts val="2420"/>
              <a:buChar char="▪"/>
            </a:pPr>
            <a:r>
              <a:rPr lang="en-US" dirty="0"/>
              <a:t>Bit Overview and Implementation</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b="1" dirty="0">
                <a:solidFill>
                  <a:srgbClr val="4B2A85"/>
                </a:solidFill>
              </a:rPr>
              <a:t>Representing and Building Memory</a:t>
            </a:r>
          </a:p>
          <a:p>
            <a:pPr marL="640080" lvl="1" indent="-283464" algn="l" rtl="0">
              <a:lnSpc>
                <a:spcPct val="110000"/>
              </a:lnSpc>
              <a:spcBef>
                <a:spcPts val="24"/>
              </a:spcBef>
              <a:spcAft>
                <a:spcPts val="0"/>
              </a:spcAft>
              <a:buSzPts val="2420"/>
              <a:buChar char="▪"/>
            </a:pPr>
            <a:r>
              <a:rPr lang="en-US" dirty="0"/>
              <a:t>Array Abstraction, Reading and Writing</a:t>
            </a:r>
          </a:p>
          <a:p>
            <a:pPr marL="640080" lvl="1" indent="-283464" algn="l" rtl="0">
              <a:lnSpc>
                <a:spcPct val="110000"/>
              </a:lnSpc>
              <a:spcBef>
                <a:spcPts val="24"/>
              </a:spcBef>
              <a:spcAft>
                <a:spcPts val="0"/>
              </a:spcAft>
              <a:buSzPts val="2420"/>
              <a:buChar char="▪"/>
            </a:pPr>
            <a:r>
              <a:rPr lang="en-US" b="1" dirty="0">
                <a:solidFill>
                  <a:srgbClr val="4B2A85"/>
                </a:solidFill>
              </a:rPr>
              <a:t>Building From the Bit</a:t>
            </a:r>
          </a:p>
          <a:p>
            <a:pPr marL="640080" lvl="1" indent="-129794" algn="l" rtl="0">
              <a:lnSpc>
                <a:spcPct val="110000"/>
              </a:lnSpc>
              <a:spcBef>
                <a:spcPts val="24"/>
              </a:spcBef>
              <a:spcAft>
                <a:spcPts val="0"/>
              </a:spcAft>
              <a:buSzPts val="2420"/>
              <a:buNone/>
            </a:pPr>
            <a:endParaRPr sz="800"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Program Counter (PC) Overview</a:t>
            </a:r>
            <a:endParaRPr dirty="0"/>
          </a:p>
          <a:p>
            <a:pPr marL="640080" lvl="1" indent="-283464" algn="l" rtl="0">
              <a:lnSpc>
                <a:spcPct val="110000"/>
              </a:lnSpc>
              <a:spcBef>
                <a:spcPts val="24"/>
              </a:spcBef>
              <a:spcAft>
                <a:spcPts val="0"/>
              </a:spcAft>
              <a:buSzPts val="2420"/>
              <a:buChar char="▪"/>
            </a:pPr>
            <a:r>
              <a:rPr lang="en-US" dirty="0"/>
              <a:t>Control Flow of Computer Programs</a:t>
            </a:r>
            <a:endParaRPr dirty="0"/>
          </a:p>
        </p:txBody>
      </p:sp>
      <p:sp>
        <p:nvSpPr>
          <p:cNvPr id="48" name="Google Shape;48;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Tree>
    <p:extLst>
      <p:ext uri="{BB962C8B-B14F-4D97-AF65-F5344CB8AC3E}">
        <p14:creationId xmlns:p14="http://schemas.microsoft.com/office/powerpoint/2010/main" val="161239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Building Memory: Register</a:t>
            </a:r>
            <a:endParaRPr/>
          </a:p>
        </p:txBody>
      </p:sp>
      <p:sp>
        <p:nvSpPr>
          <p:cNvPr id="233" name="Google Shape;233;p1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Bits store a single value (0 or 1)</a:t>
            </a:r>
            <a:endParaRPr dirty="0"/>
          </a:p>
          <a:p>
            <a:pPr marL="640080" lvl="1" indent="-283464" algn="l" rtl="0">
              <a:lnSpc>
                <a:spcPct val="110000"/>
              </a:lnSpc>
              <a:spcBef>
                <a:spcPts val="24"/>
              </a:spcBef>
              <a:spcAft>
                <a:spcPts val="0"/>
              </a:spcAft>
              <a:buSzPts val="2420"/>
              <a:buChar char="▪"/>
            </a:pPr>
            <a:r>
              <a:rPr lang="en-US" dirty="0"/>
              <a:t>In memory, we need to store 16-bit values</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Registers are conceptually the same as a Bit</a:t>
            </a:r>
            <a:endParaRPr dirty="0"/>
          </a:p>
          <a:p>
            <a:pPr marL="640080" lvl="1" indent="-283464" algn="l" rtl="0">
              <a:lnSpc>
                <a:spcPct val="110000"/>
              </a:lnSpc>
              <a:spcBef>
                <a:spcPts val="24"/>
              </a:spcBef>
              <a:spcAft>
                <a:spcPts val="0"/>
              </a:spcAft>
              <a:buSzPts val="2420"/>
              <a:buChar char="▪"/>
            </a:pPr>
            <a:r>
              <a:rPr lang="en-US" dirty="0"/>
              <a:t>Allows us to store and change 16-bit values</a:t>
            </a:r>
            <a:endParaRPr dirty="0"/>
          </a:p>
          <a:p>
            <a:pPr marL="640080" lvl="1" indent="-283464" algn="l" rtl="0">
              <a:lnSpc>
                <a:spcPct val="110000"/>
              </a:lnSpc>
              <a:spcBef>
                <a:spcPts val="24"/>
              </a:spcBef>
              <a:spcAft>
                <a:spcPts val="0"/>
              </a:spcAft>
              <a:buSzPts val="2420"/>
              <a:buChar char="▪"/>
            </a:pPr>
            <a:r>
              <a:rPr lang="en-US" dirty="0"/>
              <a:t>Groups together 16 individual bits that share a load signal</a:t>
            </a:r>
            <a:endParaRPr dirty="0"/>
          </a:p>
          <a:p>
            <a:pPr marL="356616" lvl="1" indent="0" algn="l" rtl="0">
              <a:lnSpc>
                <a:spcPct val="110000"/>
              </a:lnSpc>
              <a:spcBef>
                <a:spcPts val="24"/>
              </a:spcBef>
              <a:spcAft>
                <a:spcPts val="0"/>
              </a:spcAft>
              <a:buSzPts val="2420"/>
              <a:buNone/>
            </a:pPr>
            <a:endParaRPr sz="500" dirty="0"/>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 if (load(t-1)): out(t) = in(t-1)</a:t>
            </a:r>
            <a:endParaRPr sz="2000" dirty="0"/>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           else: out(t) = out(t-1)</a:t>
            </a:r>
            <a:endParaRPr sz="2000" dirty="0"/>
          </a:p>
          <a:p>
            <a:pPr marL="0" lvl="0" indent="0" algn="l" rtl="0">
              <a:lnSpc>
                <a:spcPct val="110000"/>
              </a:lnSpc>
              <a:spcBef>
                <a:spcPts val="440"/>
              </a:spcBef>
              <a:spcAft>
                <a:spcPts val="0"/>
              </a:spcAft>
              <a:buSzPts val="2080"/>
              <a:buNone/>
            </a:pPr>
            <a:r>
              <a:rPr lang="en-US" sz="2000" b="1" dirty="0">
                <a:latin typeface="Courier New"/>
                <a:ea typeface="Courier New"/>
                <a:cs typeface="Courier New"/>
                <a:sym typeface="Courier New"/>
              </a:rPr>
              <a:t>	CHIP</a:t>
            </a:r>
            <a:r>
              <a:rPr lang="en-US" sz="2000" dirty="0">
                <a:latin typeface="Courier New"/>
                <a:ea typeface="Courier New"/>
                <a:cs typeface="Courier New"/>
                <a:sym typeface="Courier New"/>
              </a:rPr>
              <a:t> Register {</a:t>
            </a:r>
            <a:endParaRPr sz="2000" dirty="0"/>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a:t>
            </a:r>
            <a:r>
              <a:rPr lang="en-US" sz="2000" b="1" dirty="0">
                <a:latin typeface="Courier New"/>
                <a:ea typeface="Courier New"/>
                <a:cs typeface="Courier New"/>
                <a:sym typeface="Courier New"/>
              </a:rPr>
              <a:t>IN</a:t>
            </a:r>
            <a:r>
              <a:rPr lang="en-US" sz="2000" dirty="0">
                <a:latin typeface="Courier New"/>
                <a:ea typeface="Courier New"/>
                <a:cs typeface="Courier New"/>
                <a:sym typeface="Courier New"/>
              </a:rPr>
              <a:t> in[16], load;</a:t>
            </a:r>
            <a:endParaRPr sz="2000" dirty="0"/>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a:t>
            </a:r>
            <a:r>
              <a:rPr lang="en-US" sz="2000" b="1" dirty="0">
                <a:latin typeface="Courier New"/>
                <a:ea typeface="Courier New"/>
                <a:cs typeface="Courier New"/>
                <a:sym typeface="Courier New"/>
              </a:rPr>
              <a:t>OUT</a:t>
            </a:r>
            <a:r>
              <a:rPr lang="en-US" sz="2000" dirty="0">
                <a:latin typeface="Courier New"/>
                <a:ea typeface="Courier New"/>
                <a:cs typeface="Courier New"/>
                <a:sym typeface="Courier New"/>
              </a:rPr>
              <a:t> out[16];</a:t>
            </a:r>
            <a:endParaRPr sz="2000" dirty="0"/>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a:t>
            </a:r>
            <a:endParaRPr sz="2000" dirty="0"/>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a:t>
            </a:r>
            <a:endParaRPr sz="2000" dirty="0"/>
          </a:p>
          <a:p>
            <a:pPr marL="347472" lvl="0" indent="-215392" algn="l" rtl="0">
              <a:lnSpc>
                <a:spcPct val="110000"/>
              </a:lnSpc>
              <a:spcBef>
                <a:spcPts val="440"/>
              </a:spcBef>
              <a:spcAft>
                <a:spcPts val="0"/>
              </a:spcAft>
              <a:buSzPts val="2080"/>
              <a:buFont typeface="Noto Sans Symbols"/>
              <a:buNone/>
            </a:pPr>
            <a:endParaRPr dirty="0"/>
          </a:p>
        </p:txBody>
      </p:sp>
      <p:sp>
        <p:nvSpPr>
          <p:cNvPr id="234" name="Google Shape;234;p1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RAM: Random Access Memory</a:t>
            </a:r>
            <a:endParaRPr/>
          </a:p>
        </p:txBody>
      </p:sp>
      <p:sp>
        <p:nvSpPr>
          <p:cNvPr id="240" name="Google Shape;240;p1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Abstraction of Computer Memory: just a giant array</a:t>
            </a:r>
            <a:endParaRPr dirty="0"/>
          </a:p>
          <a:p>
            <a:pPr marL="347472" lvl="0" indent="-215392"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Char char="❖"/>
            </a:pPr>
            <a:r>
              <a:rPr lang="en-US" dirty="0"/>
              <a:t>Goal: create hardware that can provide that abstraction</a:t>
            </a:r>
            <a:endParaRPr dirty="0"/>
          </a:p>
          <a:p>
            <a:pPr marL="0" lvl="0" indent="0" algn="l" rtl="0">
              <a:lnSpc>
                <a:spcPct val="110000"/>
              </a:lnSpc>
              <a:spcBef>
                <a:spcPts val="440"/>
              </a:spcBef>
              <a:spcAft>
                <a:spcPts val="0"/>
              </a:spcAft>
              <a:buSzPts val="2080"/>
              <a:buNone/>
            </a:pPr>
            <a:endParaRPr dirty="0"/>
          </a:p>
          <a:p>
            <a:pPr marL="0" lvl="0" indent="0" algn="l" rtl="0">
              <a:lnSpc>
                <a:spcPct val="110000"/>
              </a:lnSpc>
              <a:spcBef>
                <a:spcPts val="440"/>
              </a:spcBef>
              <a:spcAft>
                <a:spcPts val="0"/>
              </a:spcAft>
              <a:buSzPts val="2080"/>
              <a:buNone/>
            </a:pPr>
            <a:endParaRPr dirty="0"/>
          </a:p>
          <a:p>
            <a:pPr marL="0" lvl="0" indent="0" algn="l" rtl="0">
              <a:lnSpc>
                <a:spcPct val="110000"/>
              </a:lnSpc>
              <a:spcBef>
                <a:spcPts val="440"/>
              </a:spcBef>
              <a:spcAft>
                <a:spcPts val="0"/>
              </a:spcAft>
              <a:buSzPts val="2080"/>
              <a:buNone/>
            </a:pP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Char char="❖"/>
            </a:pPr>
            <a:r>
              <a:rPr lang="en-US" dirty="0"/>
              <a:t>Key attribute of arrays: “random access” lets us index into them at any point</a:t>
            </a: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None/>
            </a:pPr>
            <a:endParaRPr dirty="0"/>
          </a:p>
        </p:txBody>
      </p:sp>
      <p:sp>
        <p:nvSpPr>
          <p:cNvPr id="241" name="Google Shape;241;p1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graphicFrame>
        <p:nvGraphicFramePr>
          <p:cNvPr id="242" name="Google Shape;242;p11"/>
          <p:cNvGraphicFramePr/>
          <p:nvPr/>
        </p:nvGraphicFramePr>
        <p:xfrm>
          <a:off x="831848" y="3860952"/>
          <a:ext cx="7480400" cy="609610"/>
        </p:xfrm>
        <a:graphic>
          <a:graphicData uri="http://schemas.openxmlformats.org/drawingml/2006/table">
            <a:tbl>
              <a:tblPr>
                <a:gradFill>
                  <a:gsLst>
                    <a:gs pos="0">
                      <a:schemeClr val="accent3"/>
                    </a:gs>
                    <a:gs pos="100000">
                      <a:schemeClr val="accent3"/>
                    </a:gs>
                  </a:gsLst>
                  <a:lin ang="16200000" scaled="0"/>
                </a:gradFill>
                <a:tableStyleId>{FC142B95-3861-441C-84C3-C89A0818DFB4}</a:tableStyleId>
              </a:tblPr>
              <a:tblGrid>
                <a:gridCol w="935050">
                  <a:extLst>
                    <a:ext uri="{9D8B030D-6E8A-4147-A177-3AD203B41FA5}">
                      <a16:colId xmlns:a16="http://schemas.microsoft.com/office/drawing/2014/main" val="20000"/>
                    </a:ext>
                  </a:extLst>
                </a:gridCol>
                <a:gridCol w="935050">
                  <a:extLst>
                    <a:ext uri="{9D8B030D-6E8A-4147-A177-3AD203B41FA5}">
                      <a16:colId xmlns:a16="http://schemas.microsoft.com/office/drawing/2014/main" val="20001"/>
                    </a:ext>
                  </a:extLst>
                </a:gridCol>
                <a:gridCol w="935050">
                  <a:extLst>
                    <a:ext uri="{9D8B030D-6E8A-4147-A177-3AD203B41FA5}">
                      <a16:colId xmlns:a16="http://schemas.microsoft.com/office/drawing/2014/main" val="20002"/>
                    </a:ext>
                  </a:extLst>
                </a:gridCol>
                <a:gridCol w="935050">
                  <a:extLst>
                    <a:ext uri="{9D8B030D-6E8A-4147-A177-3AD203B41FA5}">
                      <a16:colId xmlns:a16="http://schemas.microsoft.com/office/drawing/2014/main" val="20003"/>
                    </a:ext>
                  </a:extLst>
                </a:gridCol>
                <a:gridCol w="935050">
                  <a:extLst>
                    <a:ext uri="{9D8B030D-6E8A-4147-A177-3AD203B41FA5}">
                      <a16:colId xmlns:a16="http://schemas.microsoft.com/office/drawing/2014/main" val="20004"/>
                    </a:ext>
                  </a:extLst>
                </a:gridCol>
                <a:gridCol w="935050">
                  <a:extLst>
                    <a:ext uri="{9D8B030D-6E8A-4147-A177-3AD203B41FA5}">
                      <a16:colId xmlns:a16="http://schemas.microsoft.com/office/drawing/2014/main" val="20005"/>
                    </a:ext>
                  </a:extLst>
                </a:gridCol>
                <a:gridCol w="935050">
                  <a:extLst>
                    <a:ext uri="{9D8B030D-6E8A-4147-A177-3AD203B41FA5}">
                      <a16:colId xmlns:a16="http://schemas.microsoft.com/office/drawing/2014/main" val="20006"/>
                    </a:ext>
                  </a:extLst>
                </a:gridCol>
                <a:gridCol w="935050">
                  <a:extLst>
                    <a:ext uri="{9D8B030D-6E8A-4147-A177-3AD203B41FA5}">
                      <a16:colId xmlns:a16="http://schemas.microsoft.com/office/drawing/2014/main" val="20007"/>
                    </a:ext>
                  </a:extLst>
                </a:gridCol>
              </a:tblGrid>
              <a:tr h="5914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solidFill>
                            <a:schemeClr val="dk1"/>
                          </a:solidFill>
                          <a:latin typeface="Courier New"/>
                          <a:ea typeface="Courier New"/>
                          <a:cs typeface="Courier New"/>
                          <a:sym typeface="Courier New"/>
                        </a:rPr>
                        <a:t>0</a:t>
                      </a:r>
                      <a:endParaRPr sz="14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latin typeface="Courier New"/>
                          <a:ea typeface="Courier New"/>
                          <a:cs typeface="Courier New"/>
                          <a:sym typeface="Courier New"/>
                        </a:rPr>
                        <a:t>0000000</a:t>
                      </a: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solid"/>
                      <a:round/>
                      <a:headEnd type="none" w="sm" len="sm"/>
                      <a:tailEnd type="none" w="sm" len="sm"/>
                    </a:lnL>
                    <a:lnR w="28575" cap="flat" cmpd="sng">
                      <a:solidFill>
                        <a:srgbClr val="A5A5A5"/>
                      </a:solidFill>
                      <a:prstDash val="solid"/>
                      <a:round/>
                      <a:headEnd type="none" w="sm" len="sm"/>
                      <a:tailEnd type="none" w="sm" len="sm"/>
                    </a:lnR>
                    <a:lnT w="28575" cap="flat" cmpd="sng">
                      <a:solidFill>
                        <a:srgbClr val="A5A5A5"/>
                      </a:solidFill>
                      <a:prstDash val="solid"/>
                      <a:round/>
                      <a:headEnd type="none" w="sm" len="sm"/>
                      <a:tailEnd type="none" w="sm" len="sm"/>
                    </a:lnT>
                    <a:lnB w="28575" cap="flat" cmpd="sng">
                      <a:solidFill>
                        <a:srgbClr val="A5A5A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0000000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solid"/>
                      <a:round/>
                      <a:headEnd type="none" w="sm" len="sm"/>
                      <a:tailEnd type="none" w="sm" len="sm"/>
                    </a:lnL>
                    <a:lnR w="28575" cap="flat" cmpd="sng">
                      <a:solidFill>
                        <a:srgbClr val="A5A5A5"/>
                      </a:solidFill>
                      <a:prstDash val="solid"/>
                      <a:round/>
                      <a:headEnd type="none" w="sm" len="sm"/>
                      <a:tailEnd type="none" w="sm" len="sm"/>
                    </a:lnR>
                    <a:lnT w="28575" cap="flat" cmpd="sng">
                      <a:solidFill>
                        <a:srgbClr val="A5A5A5"/>
                      </a:solidFill>
                      <a:prstDash val="solid"/>
                      <a:round/>
                      <a:headEnd type="none" w="sm" len="sm"/>
                      <a:tailEnd type="none" w="sm" len="sm"/>
                    </a:lnT>
                    <a:lnB w="28575" cap="flat" cmpd="sng">
                      <a:solidFill>
                        <a:srgbClr val="A5A5A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ourier New"/>
                          <a:ea typeface="Courier New"/>
                          <a:cs typeface="Courier New"/>
                          <a:sym typeface="Courier New"/>
                        </a:rPr>
                        <a:t>-1</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1111111</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solid"/>
                      <a:round/>
                      <a:headEnd type="none" w="sm" len="sm"/>
                      <a:tailEnd type="none" w="sm" len="sm"/>
                    </a:lnL>
                    <a:lnR w="28575" cap="flat" cmpd="sng">
                      <a:solidFill>
                        <a:srgbClr val="A5A5A5"/>
                      </a:solidFill>
                      <a:prstDash val="solid"/>
                      <a:round/>
                      <a:headEnd type="none" w="sm" len="sm"/>
                      <a:tailEnd type="none" w="sm" len="sm"/>
                    </a:lnR>
                    <a:lnT w="28575" cap="flat" cmpd="sng">
                      <a:solidFill>
                        <a:srgbClr val="A5A5A5"/>
                      </a:solidFill>
                      <a:prstDash val="solid"/>
                      <a:round/>
                      <a:headEnd type="none" w="sm" len="sm"/>
                      <a:tailEnd type="none" w="sm" len="sm"/>
                    </a:lnT>
                    <a:lnB w="28575" cap="flat" cmpd="sng">
                      <a:solidFill>
                        <a:srgbClr val="A5A5A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ourier New"/>
                          <a:ea typeface="Courier New"/>
                          <a:cs typeface="Courier New"/>
                          <a:sym typeface="Courier New"/>
                        </a:rPr>
                        <a:t>25</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0011001</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solid"/>
                      <a:round/>
                      <a:headEnd type="none" w="sm" len="sm"/>
                      <a:tailEnd type="none" w="sm" len="sm"/>
                    </a:lnL>
                    <a:lnR w="28575" cap="flat" cmpd="sng">
                      <a:solidFill>
                        <a:srgbClr val="A5A5A5"/>
                      </a:solidFill>
                      <a:prstDash val="solid"/>
                      <a:round/>
                      <a:headEnd type="none" w="sm" len="sm"/>
                      <a:tailEnd type="none" w="sm" len="sm"/>
                    </a:lnR>
                    <a:lnT w="28575" cap="flat" cmpd="sng">
                      <a:solidFill>
                        <a:srgbClr val="A5A5A5"/>
                      </a:solidFill>
                      <a:prstDash val="solid"/>
                      <a:round/>
                      <a:headEnd type="none" w="sm" len="sm"/>
                      <a:tailEnd type="none" w="sm" len="sm"/>
                    </a:lnT>
                    <a:lnB w="28575" cap="flat" cmpd="sng">
                      <a:solidFill>
                        <a:srgbClr val="A5A5A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ourier New"/>
                          <a:ea typeface="Courier New"/>
                          <a:cs typeface="Courier New"/>
                          <a:sym typeface="Courier New"/>
                        </a:rPr>
                        <a:t>124</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1111100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solid"/>
                      <a:round/>
                      <a:headEnd type="none" w="sm" len="sm"/>
                      <a:tailEnd type="none" w="sm" len="sm"/>
                    </a:lnL>
                    <a:lnR w="28575" cap="flat" cmpd="sng">
                      <a:solidFill>
                        <a:srgbClr val="A5A5A5"/>
                      </a:solidFill>
                      <a:prstDash val="solid"/>
                      <a:round/>
                      <a:headEnd type="none" w="sm" len="sm"/>
                      <a:tailEnd type="none" w="sm" len="sm"/>
                    </a:lnR>
                    <a:lnT w="28575" cap="flat" cmpd="sng">
                      <a:solidFill>
                        <a:srgbClr val="A5A5A5"/>
                      </a:solidFill>
                      <a:prstDash val="solid"/>
                      <a:round/>
                      <a:headEnd type="none" w="sm" len="sm"/>
                      <a:tailEnd type="none" w="sm" len="sm"/>
                    </a:lnT>
                    <a:lnB w="28575" cap="flat" cmpd="sng">
                      <a:solidFill>
                        <a:srgbClr val="A5A5A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0000000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solid"/>
                      <a:round/>
                      <a:headEnd type="none" w="sm" len="sm"/>
                      <a:tailEnd type="none" w="sm" len="sm"/>
                    </a:lnL>
                    <a:lnR w="28575" cap="flat" cmpd="sng">
                      <a:solidFill>
                        <a:srgbClr val="A5A5A5"/>
                      </a:solidFill>
                      <a:prstDash val="solid"/>
                      <a:round/>
                      <a:headEnd type="none" w="sm" len="sm"/>
                      <a:tailEnd type="none" w="sm" len="sm"/>
                    </a:lnR>
                    <a:lnT w="28575" cap="flat" cmpd="sng">
                      <a:solidFill>
                        <a:srgbClr val="A5A5A5"/>
                      </a:solidFill>
                      <a:prstDash val="solid"/>
                      <a:round/>
                      <a:headEnd type="none" w="sm" len="sm"/>
                      <a:tailEnd type="none" w="sm" len="sm"/>
                    </a:lnT>
                    <a:lnB w="28575" cap="flat" cmpd="sng">
                      <a:solidFill>
                        <a:srgbClr val="A5A5A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ourier New"/>
                          <a:ea typeface="Courier New"/>
                          <a:cs typeface="Courier New"/>
                          <a:sym typeface="Courier New"/>
                        </a:rPr>
                        <a:t>9</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0001001</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solid"/>
                      <a:round/>
                      <a:headEnd type="none" w="sm" len="sm"/>
                      <a:tailEnd type="none" w="sm" len="sm"/>
                    </a:lnL>
                    <a:lnR w="28575" cap="flat" cmpd="sng">
                      <a:solidFill>
                        <a:srgbClr val="A5A5A5"/>
                      </a:solidFill>
                      <a:prstDash val="solid"/>
                      <a:round/>
                      <a:headEnd type="none" w="sm" len="sm"/>
                      <a:tailEnd type="none" w="sm" len="sm"/>
                    </a:lnR>
                    <a:lnT w="28575" cap="flat" cmpd="sng">
                      <a:solidFill>
                        <a:srgbClr val="A5A5A5"/>
                      </a:solidFill>
                      <a:prstDash val="solid"/>
                      <a:round/>
                      <a:headEnd type="none" w="sm" len="sm"/>
                      <a:tailEnd type="none" w="sm" len="sm"/>
                    </a:lnT>
                    <a:lnB w="28575" cap="flat" cmpd="sng">
                      <a:solidFill>
                        <a:srgbClr val="A5A5A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solidFill>
                            <a:schemeClr val="dk1"/>
                          </a:solidFill>
                          <a:latin typeface="Courier New"/>
                          <a:ea typeface="Courier New"/>
                          <a:cs typeface="Courier New"/>
                          <a:sym typeface="Courier New"/>
                        </a:rPr>
                        <a:t>-15</a:t>
                      </a:r>
                      <a:endParaRPr sz="14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latin typeface="Courier New"/>
                          <a:ea typeface="Courier New"/>
                          <a:cs typeface="Courier New"/>
                          <a:sym typeface="Courier New"/>
                        </a:rPr>
                        <a:t>1110001</a:t>
                      </a: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solid"/>
                      <a:round/>
                      <a:headEnd type="none" w="sm" len="sm"/>
                      <a:tailEnd type="none" w="sm" len="sm"/>
                    </a:lnL>
                    <a:lnR w="28575" cap="flat" cmpd="sng">
                      <a:solidFill>
                        <a:srgbClr val="A5A5A5"/>
                      </a:solidFill>
                      <a:prstDash val="solid"/>
                      <a:round/>
                      <a:headEnd type="none" w="sm" len="sm"/>
                      <a:tailEnd type="none" w="sm" len="sm"/>
                    </a:lnR>
                    <a:lnT w="28575" cap="flat" cmpd="sng">
                      <a:solidFill>
                        <a:srgbClr val="A5A5A5"/>
                      </a:solidFill>
                      <a:prstDash val="solid"/>
                      <a:round/>
                      <a:headEnd type="none" w="sm" len="sm"/>
                      <a:tailEnd type="none" w="sm" len="sm"/>
                    </a:lnT>
                    <a:lnB w="28575" cap="flat" cmpd="sng">
                      <a:solidFill>
                        <a:srgbClr val="A5A5A5"/>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43" name="Google Shape;243;p11"/>
          <p:cNvGraphicFramePr/>
          <p:nvPr/>
        </p:nvGraphicFramePr>
        <p:xfrm>
          <a:off x="831848" y="3173980"/>
          <a:ext cx="7480400" cy="609610"/>
        </p:xfrm>
        <a:graphic>
          <a:graphicData uri="http://schemas.openxmlformats.org/drawingml/2006/table">
            <a:tbl>
              <a:tblPr>
                <a:noFill/>
                <a:tableStyleId>{FC142B95-3861-441C-84C3-C89A0818DFB4}</a:tableStyleId>
              </a:tblPr>
              <a:tblGrid>
                <a:gridCol w="935050">
                  <a:extLst>
                    <a:ext uri="{9D8B030D-6E8A-4147-A177-3AD203B41FA5}">
                      <a16:colId xmlns:a16="http://schemas.microsoft.com/office/drawing/2014/main" val="20000"/>
                    </a:ext>
                  </a:extLst>
                </a:gridCol>
                <a:gridCol w="935050">
                  <a:extLst>
                    <a:ext uri="{9D8B030D-6E8A-4147-A177-3AD203B41FA5}">
                      <a16:colId xmlns:a16="http://schemas.microsoft.com/office/drawing/2014/main" val="20001"/>
                    </a:ext>
                  </a:extLst>
                </a:gridCol>
                <a:gridCol w="935050">
                  <a:extLst>
                    <a:ext uri="{9D8B030D-6E8A-4147-A177-3AD203B41FA5}">
                      <a16:colId xmlns:a16="http://schemas.microsoft.com/office/drawing/2014/main" val="20002"/>
                    </a:ext>
                  </a:extLst>
                </a:gridCol>
                <a:gridCol w="935050">
                  <a:extLst>
                    <a:ext uri="{9D8B030D-6E8A-4147-A177-3AD203B41FA5}">
                      <a16:colId xmlns:a16="http://schemas.microsoft.com/office/drawing/2014/main" val="20003"/>
                    </a:ext>
                  </a:extLst>
                </a:gridCol>
                <a:gridCol w="935050">
                  <a:extLst>
                    <a:ext uri="{9D8B030D-6E8A-4147-A177-3AD203B41FA5}">
                      <a16:colId xmlns:a16="http://schemas.microsoft.com/office/drawing/2014/main" val="20004"/>
                    </a:ext>
                  </a:extLst>
                </a:gridCol>
                <a:gridCol w="935050">
                  <a:extLst>
                    <a:ext uri="{9D8B030D-6E8A-4147-A177-3AD203B41FA5}">
                      <a16:colId xmlns:a16="http://schemas.microsoft.com/office/drawing/2014/main" val="20005"/>
                    </a:ext>
                  </a:extLst>
                </a:gridCol>
                <a:gridCol w="935050">
                  <a:extLst>
                    <a:ext uri="{9D8B030D-6E8A-4147-A177-3AD203B41FA5}">
                      <a16:colId xmlns:a16="http://schemas.microsoft.com/office/drawing/2014/main" val="20006"/>
                    </a:ext>
                  </a:extLst>
                </a:gridCol>
                <a:gridCol w="935050">
                  <a:extLst>
                    <a:ext uri="{9D8B030D-6E8A-4147-A177-3AD203B41FA5}">
                      <a16:colId xmlns:a16="http://schemas.microsoft.com/office/drawing/2014/main" val="20007"/>
                    </a:ext>
                  </a:extLst>
                </a:gridCol>
              </a:tblGrid>
              <a:tr h="5914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9972"/>
                          </a:solidFill>
                          <a:latin typeface="Courier New"/>
                          <a:ea typeface="Courier New"/>
                          <a:cs typeface="Courier New"/>
                          <a:sym typeface="Courier New"/>
                        </a:rPr>
                        <a:t>24</a:t>
                      </a:r>
                      <a:endParaRPr sz="1400" b="1" u="none" strike="noStrike" cap="none">
                        <a:solidFill>
                          <a:srgbClr val="009972"/>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11000</a:t>
                      </a:r>
                      <a:endParaRPr sz="14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9972"/>
                          </a:solidFill>
                          <a:latin typeface="Courier New"/>
                          <a:ea typeface="Courier New"/>
                          <a:cs typeface="Courier New"/>
                          <a:sym typeface="Courier New"/>
                        </a:rPr>
                        <a:t>25</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11001</a:t>
                      </a:r>
                      <a:endParaRPr sz="14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9972"/>
                          </a:solidFill>
                          <a:latin typeface="Courier New"/>
                          <a:ea typeface="Courier New"/>
                          <a:cs typeface="Courier New"/>
                          <a:sym typeface="Courier New"/>
                        </a:rPr>
                        <a:t>26</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11010</a:t>
                      </a:r>
                      <a:endParaRPr sz="14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9972"/>
                          </a:solidFill>
                          <a:latin typeface="Courier New"/>
                          <a:ea typeface="Courier New"/>
                          <a:cs typeface="Courier New"/>
                          <a:sym typeface="Courier New"/>
                        </a:rPr>
                        <a:t>27</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11011</a:t>
                      </a:r>
                      <a:endParaRPr sz="14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9972"/>
                          </a:solidFill>
                          <a:latin typeface="Courier New"/>
                          <a:ea typeface="Courier New"/>
                          <a:cs typeface="Courier New"/>
                          <a:sym typeface="Courier New"/>
                        </a:rPr>
                        <a:t>28</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11100</a:t>
                      </a:r>
                      <a:endParaRPr sz="14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9972"/>
                          </a:solidFill>
                          <a:latin typeface="Courier New"/>
                          <a:ea typeface="Courier New"/>
                          <a:cs typeface="Courier New"/>
                          <a:sym typeface="Courier New"/>
                        </a:rPr>
                        <a:t>29</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11101</a:t>
                      </a:r>
                      <a:endParaRPr sz="14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9972"/>
                          </a:solidFill>
                          <a:latin typeface="Courier New"/>
                          <a:ea typeface="Courier New"/>
                          <a:cs typeface="Courier New"/>
                          <a:sym typeface="Courier New"/>
                        </a:rPr>
                        <a:t>30</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11110</a:t>
                      </a:r>
                      <a:endParaRPr sz="14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9972"/>
                          </a:solidFill>
                          <a:latin typeface="Courier New"/>
                          <a:ea typeface="Courier New"/>
                          <a:cs typeface="Courier New"/>
                          <a:sym typeface="Courier New"/>
                        </a:rPr>
                        <a:t>31</a:t>
                      </a:r>
                      <a:endParaRPr sz="1400" b="1" u="none" strike="noStrike" cap="none">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11111</a:t>
                      </a:r>
                      <a:endParaRPr sz="14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44" name="Google Shape;244;p11"/>
          <p:cNvSpPr txBox="1"/>
          <p:nvPr/>
        </p:nvSpPr>
        <p:spPr>
          <a:xfrm>
            <a:off x="172126" y="3860952"/>
            <a:ext cx="65972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nsolas"/>
                <a:ea typeface="Consolas"/>
                <a:cs typeface="Consolas"/>
                <a:sym typeface="Consolas"/>
              </a:rPr>
              <a:t>...</a:t>
            </a:r>
            <a:endParaRPr sz="1400" b="0" i="0" u="none" strike="noStrike" cap="none">
              <a:solidFill>
                <a:srgbClr val="000000"/>
              </a:solidFill>
              <a:latin typeface="Arial"/>
              <a:ea typeface="Arial"/>
              <a:cs typeface="Arial"/>
              <a:sym typeface="Arial"/>
            </a:endParaRPr>
          </a:p>
        </p:txBody>
      </p:sp>
      <p:sp>
        <p:nvSpPr>
          <p:cNvPr id="245" name="Google Shape;245;p11"/>
          <p:cNvSpPr txBox="1"/>
          <p:nvPr/>
        </p:nvSpPr>
        <p:spPr>
          <a:xfrm>
            <a:off x="8291623" y="3860952"/>
            <a:ext cx="65972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nsolas"/>
                <a:ea typeface="Consolas"/>
                <a:cs typeface="Consolas"/>
                <a:sym typeface="Consolas"/>
              </a:rPr>
              <a:t>...</a:t>
            </a:r>
            <a:endParaRPr sz="1400" b="0" i="0" u="none" strike="noStrike" cap="none">
              <a:solidFill>
                <a:srgbClr val="000000"/>
              </a:solidFill>
              <a:latin typeface="Arial"/>
              <a:ea typeface="Arial"/>
              <a:cs typeface="Arial"/>
              <a:sym typeface="Arial"/>
            </a:endParaRPr>
          </a:p>
        </p:txBody>
      </p:sp>
      <p:sp>
        <p:nvSpPr>
          <p:cNvPr id="246" name="Google Shape;246;p11"/>
          <p:cNvSpPr txBox="1"/>
          <p:nvPr/>
        </p:nvSpPr>
        <p:spPr>
          <a:xfrm>
            <a:off x="4488070" y="5708677"/>
            <a:ext cx="285288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ourier New"/>
                <a:ea typeface="Courier New"/>
                <a:cs typeface="Courier New"/>
                <a:sym typeface="Courier New"/>
              </a:rPr>
              <a:t>memory[</a:t>
            </a:r>
            <a:r>
              <a:rPr lang="en-US" sz="2000" b="1" i="0" u="none" strike="noStrike" cap="none" dirty="0">
                <a:solidFill>
                  <a:srgbClr val="009972"/>
                </a:solidFill>
                <a:latin typeface="Courier New"/>
                <a:ea typeface="Courier New"/>
                <a:cs typeface="Courier New"/>
                <a:sym typeface="Courier New"/>
              </a:rPr>
              <a:t>26</a:t>
            </a:r>
            <a:r>
              <a:rPr lang="en-US" sz="2000" b="1" i="0" u="none" strike="noStrike" cap="none" dirty="0">
                <a:solidFill>
                  <a:schemeClr val="dk1"/>
                </a:solidFill>
                <a:latin typeface="Courier New"/>
                <a:ea typeface="Courier New"/>
                <a:cs typeface="Courier New"/>
                <a:sym typeface="Courier New"/>
              </a:rPr>
              <a:t>] = -1;</a:t>
            </a:r>
            <a:endParaRPr sz="1400" b="0" i="0" u="none" strike="noStrike" cap="none" dirty="0">
              <a:solidFill>
                <a:srgbClr val="000000"/>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5" grpId="0"/>
      <p:bldP spid="2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Building Memory: RAM8 From Registers</a:t>
            </a:r>
            <a:endParaRPr/>
          </a:p>
        </p:txBody>
      </p:sp>
      <p:sp>
        <p:nvSpPr>
          <p:cNvPr id="252" name="Google Shape;252;p17"/>
          <p:cNvSpPr txBox="1">
            <a:spLocks noGrp="1"/>
          </p:cNvSpPr>
          <p:nvPr>
            <p:ph type="body" idx="1"/>
          </p:nvPr>
        </p:nvSpPr>
        <p:spPr>
          <a:xfrm>
            <a:off x="396876" y="1362075"/>
            <a:ext cx="522015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RAM interface:</a:t>
            </a:r>
            <a:endParaRPr dirty="0"/>
          </a:p>
          <a:p>
            <a:pPr marL="640080" lvl="1" indent="-283464"/>
            <a:r>
              <a:rPr lang="en-US" b="1" dirty="0">
                <a:latin typeface="Courier New"/>
                <a:ea typeface="Courier New"/>
                <a:cs typeface="Courier New"/>
                <a:sym typeface="Courier New"/>
              </a:rPr>
              <a:t>load</a:t>
            </a:r>
            <a:r>
              <a:rPr lang="en-US" dirty="0"/>
              <a:t>: if 1, then in should be written to specified memory slot</a:t>
            </a:r>
          </a:p>
          <a:p>
            <a:pPr marL="640080" lvl="1" indent="-283464"/>
            <a:r>
              <a:rPr lang="en-US" b="1" dirty="0">
                <a:latin typeface="Courier New"/>
                <a:ea typeface="Courier New"/>
                <a:cs typeface="Courier New"/>
                <a:sym typeface="Courier New"/>
              </a:rPr>
              <a:t>in</a:t>
            </a:r>
            <a:r>
              <a:rPr lang="en-US" dirty="0"/>
              <a:t>: 16-bit input used to update specified memory slot if load is 1</a:t>
            </a:r>
            <a:endParaRPr lang="en-US" b="1" dirty="0">
              <a:latin typeface="Courier New"/>
              <a:ea typeface="Courier New"/>
              <a:cs typeface="Courier New"/>
              <a:sym typeface="Courier New"/>
            </a:endParaRPr>
          </a:p>
          <a:p>
            <a:pPr marL="640080" lvl="1" indent="-283464" algn="l" rtl="0">
              <a:lnSpc>
                <a:spcPct val="110000"/>
              </a:lnSpc>
              <a:spcBef>
                <a:spcPts val="24"/>
              </a:spcBef>
              <a:spcAft>
                <a:spcPts val="0"/>
              </a:spcAft>
              <a:buSzPts val="2420"/>
              <a:buChar char="▪"/>
            </a:pPr>
            <a:r>
              <a:rPr lang="en-US" b="1" dirty="0">
                <a:latin typeface="Courier New"/>
                <a:ea typeface="Courier New"/>
                <a:cs typeface="Courier New"/>
                <a:sym typeface="Courier New"/>
              </a:rPr>
              <a:t>address</a:t>
            </a:r>
            <a:r>
              <a:rPr lang="en-US" dirty="0"/>
              <a:t>: address used to specify memory slot</a:t>
            </a:r>
            <a:endParaRPr dirty="0"/>
          </a:p>
          <a:p>
            <a:pPr marL="640080" lvl="1" indent="-283464" algn="l" rtl="0">
              <a:lnSpc>
                <a:spcPct val="110000"/>
              </a:lnSpc>
              <a:spcBef>
                <a:spcPts val="24"/>
              </a:spcBef>
              <a:spcAft>
                <a:spcPts val="0"/>
              </a:spcAft>
              <a:buSzPts val="2420"/>
              <a:buChar char="▪"/>
            </a:pPr>
            <a:r>
              <a:rPr lang="en-US" b="1" dirty="0">
                <a:latin typeface="Courier New"/>
                <a:ea typeface="Courier New"/>
                <a:cs typeface="Courier New"/>
                <a:sym typeface="Courier New"/>
              </a:rPr>
              <a:t>out</a:t>
            </a:r>
            <a:r>
              <a:rPr lang="en-US" dirty="0"/>
              <a:t>: 16-bit output from the slot specified by address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RAM8 can be built from 8 registers</a:t>
            </a:r>
            <a:endParaRPr dirty="0"/>
          </a:p>
          <a:p>
            <a:pPr marL="640080" lvl="1" indent="-283464" algn="l" rtl="0">
              <a:lnSpc>
                <a:spcPct val="110000"/>
              </a:lnSpc>
              <a:spcBef>
                <a:spcPts val="24"/>
              </a:spcBef>
              <a:spcAft>
                <a:spcPts val="0"/>
              </a:spcAft>
              <a:buSzPts val="2420"/>
              <a:buChar char="▪"/>
            </a:pPr>
            <a:r>
              <a:rPr lang="en-US" dirty="0"/>
              <a:t>address width is log</a:t>
            </a:r>
            <a:r>
              <a:rPr lang="en-US" baseline="-25000" dirty="0"/>
              <a:t>2</a:t>
            </a:r>
            <a:r>
              <a:rPr lang="en-US" dirty="0"/>
              <a:t>(8) = 3 bits</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53" name="Google Shape;253;p1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
        <p:nvSpPr>
          <p:cNvPr id="255" name="Google Shape;255;p17"/>
          <p:cNvSpPr/>
          <p:nvPr/>
        </p:nvSpPr>
        <p:spPr>
          <a:xfrm>
            <a:off x="5955806" y="2186370"/>
            <a:ext cx="2323846" cy="3086100"/>
          </a:xfrm>
          <a:prstGeom prst="rect">
            <a:avLst/>
          </a:prstGeom>
          <a:solidFill>
            <a:srgbClr val="F2F2F2"/>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RAM8</a:t>
            </a:r>
            <a:endParaRPr sz="1400" b="0" i="0" u="none" strike="noStrike" cap="none" dirty="0">
              <a:solidFill>
                <a:srgbClr val="000000"/>
              </a:solidFill>
              <a:latin typeface="Arial"/>
              <a:ea typeface="Arial"/>
              <a:cs typeface="Arial"/>
              <a:sym typeface="Arial"/>
            </a:endParaRPr>
          </a:p>
        </p:txBody>
      </p:sp>
      <p:sp>
        <p:nvSpPr>
          <p:cNvPr id="256" name="Google Shape;256;p17"/>
          <p:cNvSpPr txBox="1"/>
          <p:nvPr/>
        </p:nvSpPr>
        <p:spPr>
          <a:xfrm>
            <a:off x="7067529" y="3948080"/>
            <a:ext cx="6597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nsolas"/>
                <a:ea typeface="Consolas"/>
                <a:cs typeface="Consolas"/>
                <a:sym typeface="Consolas"/>
              </a:rPr>
              <a:t>...</a:t>
            </a:r>
            <a:endParaRPr sz="1400" b="0" i="0" u="none" strike="noStrike" cap="none">
              <a:solidFill>
                <a:srgbClr val="000000"/>
              </a:solidFill>
              <a:latin typeface="Arial"/>
              <a:ea typeface="Arial"/>
              <a:cs typeface="Arial"/>
              <a:sym typeface="Arial"/>
            </a:endParaRPr>
          </a:p>
        </p:txBody>
      </p:sp>
      <p:sp>
        <p:nvSpPr>
          <p:cNvPr id="257" name="Google Shape;257;p17"/>
          <p:cNvSpPr txBox="1"/>
          <p:nvPr/>
        </p:nvSpPr>
        <p:spPr>
          <a:xfrm>
            <a:off x="6133466" y="2932300"/>
            <a:ext cx="548644"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258" name="Google Shape;258;p17"/>
          <p:cNvSpPr txBox="1"/>
          <p:nvPr/>
        </p:nvSpPr>
        <p:spPr>
          <a:xfrm>
            <a:off x="6133466" y="3519776"/>
            <a:ext cx="548644"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259" name="Google Shape;259;p17"/>
          <p:cNvSpPr txBox="1"/>
          <p:nvPr/>
        </p:nvSpPr>
        <p:spPr>
          <a:xfrm>
            <a:off x="5932537" y="4441873"/>
            <a:ext cx="74957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n-1</a:t>
            </a:r>
            <a:endParaRPr sz="1400" b="0" i="0" u="none" strike="noStrike" cap="none">
              <a:solidFill>
                <a:srgbClr val="000000"/>
              </a:solidFill>
              <a:latin typeface="Courier New"/>
              <a:ea typeface="Courier New"/>
              <a:cs typeface="Courier New"/>
              <a:sym typeface="Courier New"/>
            </a:endParaRPr>
          </a:p>
        </p:txBody>
      </p:sp>
      <p:sp>
        <p:nvSpPr>
          <p:cNvPr id="260" name="Google Shape;260;p17"/>
          <p:cNvSpPr/>
          <p:nvPr/>
        </p:nvSpPr>
        <p:spPr>
          <a:xfrm>
            <a:off x="6941053" y="5052225"/>
            <a:ext cx="252952" cy="218062"/>
          </a:xfrm>
          <a:prstGeom prst="triangl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4" name="Group 3">
            <a:extLst>
              <a:ext uri="{FF2B5EF4-FFF2-40B4-BE49-F238E27FC236}">
                <a16:creationId xmlns:a16="http://schemas.microsoft.com/office/drawing/2014/main" id="{888FAEA5-3F44-3B47-9A05-5771A2FBA8E4}"/>
              </a:ext>
            </a:extLst>
          </p:cNvPr>
          <p:cNvGrpSpPr/>
          <p:nvPr/>
        </p:nvGrpSpPr>
        <p:grpSpPr>
          <a:xfrm>
            <a:off x="6673701" y="1585529"/>
            <a:ext cx="787655" cy="744279"/>
            <a:chOff x="6673701" y="1585529"/>
            <a:chExt cx="787655" cy="744279"/>
          </a:xfrm>
        </p:grpSpPr>
        <p:cxnSp>
          <p:nvCxnSpPr>
            <p:cNvPr id="261" name="Google Shape;261;p17"/>
            <p:cNvCxnSpPr/>
            <p:nvPr/>
          </p:nvCxnSpPr>
          <p:spPr>
            <a:xfrm rot="10800000">
              <a:off x="7067529" y="1964120"/>
              <a:ext cx="0" cy="365688"/>
            </a:xfrm>
            <a:prstGeom prst="straightConnector1">
              <a:avLst/>
            </a:prstGeom>
            <a:noFill/>
            <a:ln w="28575" cap="flat" cmpd="sng">
              <a:solidFill>
                <a:schemeClr val="dk1"/>
              </a:solidFill>
              <a:prstDash val="solid"/>
              <a:round/>
              <a:headEnd type="triangle" w="med" len="med"/>
              <a:tailEnd type="none" w="sm" len="sm"/>
            </a:ln>
          </p:spPr>
        </p:cxnSp>
        <p:sp>
          <p:nvSpPr>
            <p:cNvPr id="262" name="Google Shape;262;p17"/>
            <p:cNvSpPr txBox="1"/>
            <p:nvPr/>
          </p:nvSpPr>
          <p:spPr>
            <a:xfrm>
              <a:off x="6673701" y="1585529"/>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ourier New"/>
                  <a:ea typeface="Courier New"/>
                  <a:cs typeface="Courier New"/>
                  <a:sym typeface="Courier New"/>
                </a:rPr>
                <a:t>load</a:t>
              </a:r>
              <a:endParaRPr sz="1400" b="1" i="0" u="none" strike="noStrike" cap="none" dirty="0">
                <a:solidFill>
                  <a:srgbClr val="000000"/>
                </a:solidFill>
                <a:latin typeface="Courier New"/>
                <a:ea typeface="Courier New"/>
                <a:cs typeface="Courier New"/>
                <a:sym typeface="Courier New"/>
              </a:endParaRPr>
            </a:p>
          </p:txBody>
        </p:sp>
      </p:grpSp>
      <p:grpSp>
        <p:nvGrpSpPr>
          <p:cNvPr id="3" name="Group 2">
            <a:extLst>
              <a:ext uri="{FF2B5EF4-FFF2-40B4-BE49-F238E27FC236}">
                <a16:creationId xmlns:a16="http://schemas.microsoft.com/office/drawing/2014/main" id="{5C397C8A-0A58-6B4B-8D71-A90D0842A142}"/>
              </a:ext>
            </a:extLst>
          </p:cNvPr>
          <p:cNvGrpSpPr/>
          <p:nvPr/>
        </p:nvGrpSpPr>
        <p:grpSpPr>
          <a:xfrm>
            <a:off x="5168151" y="2588298"/>
            <a:ext cx="787655" cy="908797"/>
            <a:chOff x="5168151" y="2588298"/>
            <a:chExt cx="787655" cy="908797"/>
          </a:xfrm>
        </p:grpSpPr>
        <p:cxnSp>
          <p:nvCxnSpPr>
            <p:cNvPr id="263" name="Google Shape;263;p17"/>
            <p:cNvCxnSpPr/>
            <p:nvPr/>
          </p:nvCxnSpPr>
          <p:spPr>
            <a:xfrm rot="10800000">
              <a:off x="5206506" y="3113538"/>
              <a:ext cx="749300" cy="0"/>
            </a:xfrm>
            <a:prstGeom prst="straightConnector1">
              <a:avLst/>
            </a:prstGeom>
            <a:noFill/>
            <a:ln w="28575" cap="flat" cmpd="sng">
              <a:solidFill>
                <a:schemeClr val="dk1"/>
              </a:solidFill>
              <a:prstDash val="solid"/>
              <a:round/>
              <a:headEnd type="triangle" w="med" len="med"/>
              <a:tailEnd type="none" w="sm" len="sm"/>
            </a:ln>
          </p:spPr>
        </p:cxnSp>
        <p:sp>
          <p:nvSpPr>
            <p:cNvPr id="265" name="Google Shape;265;p17"/>
            <p:cNvSpPr txBox="1"/>
            <p:nvPr/>
          </p:nvSpPr>
          <p:spPr>
            <a:xfrm>
              <a:off x="5168151" y="2588298"/>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ourier New"/>
                  <a:ea typeface="Courier New"/>
                  <a:cs typeface="Courier New"/>
                  <a:sym typeface="Courier New"/>
                </a:rPr>
                <a:t>in</a:t>
              </a:r>
              <a:endParaRPr sz="1400" b="1" i="0" u="none" strike="noStrike" cap="none" dirty="0">
                <a:solidFill>
                  <a:srgbClr val="000000"/>
                </a:solidFill>
                <a:latin typeface="Courier New"/>
                <a:ea typeface="Courier New"/>
                <a:cs typeface="Courier New"/>
                <a:sym typeface="Courier New"/>
              </a:endParaRPr>
            </a:p>
          </p:txBody>
        </p:sp>
        <p:cxnSp>
          <p:nvCxnSpPr>
            <p:cNvPr id="267" name="Google Shape;267;p17"/>
            <p:cNvCxnSpPr/>
            <p:nvPr/>
          </p:nvCxnSpPr>
          <p:spPr>
            <a:xfrm rot="10800000" flipH="1">
              <a:off x="5481128" y="3013510"/>
              <a:ext cx="200055" cy="200055"/>
            </a:xfrm>
            <a:prstGeom prst="straightConnector1">
              <a:avLst/>
            </a:prstGeom>
            <a:noFill/>
            <a:ln w="28575" cap="flat" cmpd="sng">
              <a:solidFill>
                <a:schemeClr val="dk1"/>
              </a:solidFill>
              <a:prstDash val="solid"/>
              <a:round/>
              <a:headEnd type="none" w="sm" len="sm"/>
              <a:tailEnd type="none" w="sm" len="sm"/>
            </a:ln>
          </p:spPr>
        </p:cxnSp>
        <p:sp>
          <p:nvSpPr>
            <p:cNvPr id="269" name="Google Shape;269;p17"/>
            <p:cNvSpPr txBox="1"/>
            <p:nvPr/>
          </p:nvSpPr>
          <p:spPr>
            <a:xfrm>
              <a:off x="5364677" y="3189318"/>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16</a:t>
              </a:r>
              <a:endParaRPr sz="1400" b="1" i="0" u="none" strike="noStrike" cap="none">
                <a:solidFill>
                  <a:srgbClr val="000000"/>
                </a:solidFill>
                <a:latin typeface="Courier New"/>
                <a:ea typeface="Courier New"/>
                <a:cs typeface="Courier New"/>
                <a:sym typeface="Courier New"/>
              </a:endParaRPr>
            </a:p>
          </p:txBody>
        </p:sp>
      </p:grpSp>
      <p:grpSp>
        <p:nvGrpSpPr>
          <p:cNvPr id="2" name="Group 1">
            <a:extLst>
              <a:ext uri="{FF2B5EF4-FFF2-40B4-BE49-F238E27FC236}">
                <a16:creationId xmlns:a16="http://schemas.microsoft.com/office/drawing/2014/main" id="{1919C42B-725F-5147-8EF8-C5F95A54877F}"/>
              </a:ext>
            </a:extLst>
          </p:cNvPr>
          <p:cNvGrpSpPr/>
          <p:nvPr/>
        </p:nvGrpSpPr>
        <p:grpSpPr>
          <a:xfrm>
            <a:off x="4778187" y="3944225"/>
            <a:ext cx="1211286" cy="874675"/>
            <a:chOff x="4778187" y="3944225"/>
            <a:chExt cx="1211286" cy="874675"/>
          </a:xfrm>
        </p:grpSpPr>
        <p:cxnSp>
          <p:nvCxnSpPr>
            <p:cNvPr id="264" name="Google Shape;264;p17"/>
            <p:cNvCxnSpPr/>
            <p:nvPr/>
          </p:nvCxnSpPr>
          <p:spPr>
            <a:xfrm rot="10800000">
              <a:off x="5206506" y="4425315"/>
              <a:ext cx="749300" cy="0"/>
            </a:xfrm>
            <a:prstGeom prst="straightConnector1">
              <a:avLst/>
            </a:prstGeom>
            <a:noFill/>
            <a:ln w="28575" cap="flat" cmpd="sng">
              <a:solidFill>
                <a:schemeClr val="dk1"/>
              </a:solidFill>
              <a:prstDash val="solid"/>
              <a:round/>
              <a:headEnd type="triangle" w="med" len="med"/>
              <a:tailEnd type="none" w="sm" len="sm"/>
            </a:ln>
          </p:spPr>
        </p:cxnSp>
        <p:sp>
          <p:nvSpPr>
            <p:cNvPr id="266" name="Google Shape;266;p17"/>
            <p:cNvSpPr txBox="1"/>
            <p:nvPr/>
          </p:nvSpPr>
          <p:spPr>
            <a:xfrm>
              <a:off x="4778187" y="3944225"/>
              <a:ext cx="121128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ourier New"/>
                  <a:ea typeface="Courier New"/>
                  <a:cs typeface="Courier New"/>
                  <a:sym typeface="Courier New"/>
                </a:rPr>
                <a:t>address</a:t>
              </a:r>
              <a:endParaRPr sz="1400" b="1" i="0" u="none" strike="noStrike" cap="none" dirty="0">
                <a:solidFill>
                  <a:srgbClr val="000000"/>
                </a:solidFill>
                <a:latin typeface="Courier New"/>
                <a:ea typeface="Courier New"/>
                <a:cs typeface="Courier New"/>
                <a:sym typeface="Courier New"/>
              </a:endParaRPr>
            </a:p>
          </p:txBody>
        </p:sp>
        <p:cxnSp>
          <p:nvCxnSpPr>
            <p:cNvPr id="268" name="Google Shape;268;p17"/>
            <p:cNvCxnSpPr/>
            <p:nvPr/>
          </p:nvCxnSpPr>
          <p:spPr>
            <a:xfrm rot="10800000" flipH="1">
              <a:off x="5481128" y="4313557"/>
              <a:ext cx="200055" cy="200055"/>
            </a:xfrm>
            <a:prstGeom prst="straightConnector1">
              <a:avLst/>
            </a:prstGeom>
            <a:noFill/>
            <a:ln w="28575" cap="flat" cmpd="sng">
              <a:solidFill>
                <a:schemeClr val="dk1"/>
              </a:solidFill>
              <a:prstDash val="solid"/>
              <a:round/>
              <a:headEnd type="none" w="sm" len="sm"/>
              <a:tailEnd type="none" w="sm" len="sm"/>
            </a:ln>
          </p:spPr>
        </p:cxnSp>
        <p:sp>
          <p:nvSpPr>
            <p:cNvPr id="270" name="Google Shape;270;p17"/>
            <p:cNvSpPr txBox="1"/>
            <p:nvPr/>
          </p:nvSpPr>
          <p:spPr>
            <a:xfrm>
              <a:off x="5341409" y="4511123"/>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k</a:t>
              </a:r>
              <a:endParaRPr sz="1400" b="1" i="0" u="none" strike="noStrike" cap="none" dirty="0">
                <a:solidFill>
                  <a:srgbClr val="000000"/>
                </a:solidFill>
                <a:latin typeface="Courier New"/>
                <a:ea typeface="Courier New"/>
                <a:cs typeface="Courier New"/>
                <a:sym typeface="Courier New"/>
              </a:endParaRPr>
            </a:p>
          </p:txBody>
        </p:sp>
      </p:grpSp>
      <p:grpSp>
        <p:nvGrpSpPr>
          <p:cNvPr id="5" name="Group 4">
            <a:extLst>
              <a:ext uri="{FF2B5EF4-FFF2-40B4-BE49-F238E27FC236}">
                <a16:creationId xmlns:a16="http://schemas.microsoft.com/office/drawing/2014/main" id="{05F9F30D-2625-5246-86FE-82BFC655AB96}"/>
              </a:ext>
            </a:extLst>
          </p:cNvPr>
          <p:cNvGrpSpPr/>
          <p:nvPr/>
        </p:nvGrpSpPr>
        <p:grpSpPr>
          <a:xfrm>
            <a:off x="8218302" y="2559552"/>
            <a:ext cx="787655" cy="908797"/>
            <a:chOff x="8218302" y="2559552"/>
            <a:chExt cx="787655" cy="908797"/>
          </a:xfrm>
        </p:grpSpPr>
        <p:cxnSp>
          <p:nvCxnSpPr>
            <p:cNvPr id="271" name="Google Shape;271;p17"/>
            <p:cNvCxnSpPr/>
            <p:nvPr/>
          </p:nvCxnSpPr>
          <p:spPr>
            <a:xfrm rot="10800000">
              <a:off x="8256657" y="3084792"/>
              <a:ext cx="749300" cy="0"/>
            </a:xfrm>
            <a:prstGeom prst="straightConnector1">
              <a:avLst/>
            </a:prstGeom>
            <a:noFill/>
            <a:ln w="28575" cap="flat" cmpd="sng">
              <a:solidFill>
                <a:schemeClr val="dk1"/>
              </a:solidFill>
              <a:prstDash val="solid"/>
              <a:round/>
              <a:headEnd type="triangle" w="med" len="med"/>
              <a:tailEnd type="none" w="sm" len="sm"/>
            </a:ln>
          </p:spPr>
        </p:cxnSp>
        <p:sp>
          <p:nvSpPr>
            <p:cNvPr id="272" name="Google Shape;272;p17"/>
            <p:cNvSpPr txBox="1"/>
            <p:nvPr/>
          </p:nvSpPr>
          <p:spPr>
            <a:xfrm>
              <a:off x="8218302" y="255955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out</a:t>
              </a:r>
              <a:endParaRPr sz="1400" b="1" i="0" u="none" strike="noStrike" cap="none">
                <a:solidFill>
                  <a:srgbClr val="000000"/>
                </a:solidFill>
                <a:latin typeface="Courier New"/>
                <a:ea typeface="Courier New"/>
                <a:cs typeface="Courier New"/>
                <a:sym typeface="Courier New"/>
              </a:endParaRPr>
            </a:p>
          </p:txBody>
        </p:sp>
        <p:cxnSp>
          <p:nvCxnSpPr>
            <p:cNvPr id="273" name="Google Shape;273;p17"/>
            <p:cNvCxnSpPr/>
            <p:nvPr/>
          </p:nvCxnSpPr>
          <p:spPr>
            <a:xfrm rot="10800000" flipH="1">
              <a:off x="8531279" y="2984764"/>
              <a:ext cx="200055" cy="200055"/>
            </a:xfrm>
            <a:prstGeom prst="straightConnector1">
              <a:avLst/>
            </a:prstGeom>
            <a:noFill/>
            <a:ln w="28575" cap="flat" cmpd="sng">
              <a:solidFill>
                <a:schemeClr val="dk1"/>
              </a:solidFill>
              <a:prstDash val="solid"/>
              <a:round/>
              <a:headEnd type="none" w="sm" len="sm"/>
              <a:tailEnd type="none" w="sm" len="sm"/>
            </a:ln>
          </p:spPr>
        </p:cxnSp>
        <p:sp>
          <p:nvSpPr>
            <p:cNvPr id="274" name="Google Shape;274;p17"/>
            <p:cNvSpPr txBox="1"/>
            <p:nvPr/>
          </p:nvSpPr>
          <p:spPr>
            <a:xfrm>
              <a:off x="8414828" y="3160572"/>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16</a:t>
              </a:r>
              <a:endParaRPr sz="1400" b="1" i="0" u="none" strike="noStrike" cap="none">
                <a:solidFill>
                  <a:srgbClr val="000000"/>
                </a:solidFill>
                <a:latin typeface="Courier New"/>
                <a:ea typeface="Courier New"/>
                <a:cs typeface="Courier New"/>
                <a:sym typeface="Courier New"/>
              </a:endParaRPr>
            </a:p>
          </p:txBody>
        </p:sp>
      </p:grpSp>
      <p:sp>
        <p:nvSpPr>
          <p:cNvPr id="275" name="Google Shape;275;p17"/>
          <p:cNvSpPr/>
          <p:nvPr/>
        </p:nvSpPr>
        <p:spPr>
          <a:xfrm>
            <a:off x="6750581" y="2822910"/>
            <a:ext cx="1409496" cy="530925"/>
          </a:xfrm>
          <a:prstGeom prst="rect">
            <a:avLst/>
          </a:prstGeom>
          <a:solidFill>
            <a:srgbClr val="F2F2F2"/>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Register</a:t>
            </a:r>
            <a:endParaRPr sz="1400" b="1" i="0" u="none" strike="noStrike" cap="none" dirty="0">
              <a:solidFill>
                <a:srgbClr val="000000"/>
              </a:solidFill>
              <a:latin typeface="Calibri"/>
              <a:ea typeface="Calibri"/>
              <a:cs typeface="Calibri"/>
              <a:sym typeface="Calibri"/>
            </a:endParaRPr>
          </a:p>
        </p:txBody>
      </p:sp>
      <p:sp>
        <p:nvSpPr>
          <p:cNvPr id="276" name="Google Shape;276;p17"/>
          <p:cNvSpPr/>
          <p:nvPr/>
        </p:nvSpPr>
        <p:spPr>
          <a:xfrm>
            <a:off x="6750581" y="3459450"/>
            <a:ext cx="1409496" cy="530925"/>
          </a:xfrm>
          <a:prstGeom prst="rect">
            <a:avLst/>
          </a:prstGeom>
          <a:solidFill>
            <a:srgbClr val="F2F2F2"/>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Register</a:t>
            </a:r>
            <a:endParaRPr sz="1400" b="1" i="0" u="none" strike="noStrike" cap="none">
              <a:solidFill>
                <a:srgbClr val="000000"/>
              </a:solidFill>
              <a:latin typeface="Calibri"/>
              <a:ea typeface="Calibri"/>
              <a:cs typeface="Calibri"/>
              <a:sym typeface="Calibri"/>
            </a:endParaRPr>
          </a:p>
        </p:txBody>
      </p:sp>
      <p:sp>
        <p:nvSpPr>
          <p:cNvPr id="277" name="Google Shape;277;p17"/>
          <p:cNvSpPr/>
          <p:nvPr/>
        </p:nvSpPr>
        <p:spPr>
          <a:xfrm>
            <a:off x="6750581" y="4371839"/>
            <a:ext cx="1409496" cy="530925"/>
          </a:xfrm>
          <a:prstGeom prst="rect">
            <a:avLst/>
          </a:prstGeom>
          <a:solidFill>
            <a:srgbClr val="F2F2F2"/>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Register</a:t>
            </a:r>
            <a:endParaRPr sz="14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Building Memory: RAM8 From Registers</a:t>
            </a:r>
            <a:endParaRPr/>
          </a:p>
        </p:txBody>
      </p:sp>
      <p:sp>
        <p:nvSpPr>
          <p:cNvPr id="283" name="Google Shape;283;p18"/>
          <p:cNvSpPr txBox="1">
            <a:spLocks noGrp="1"/>
          </p:cNvSpPr>
          <p:nvPr>
            <p:ph type="body" idx="1"/>
          </p:nvPr>
        </p:nvSpPr>
        <p:spPr>
          <a:xfrm>
            <a:off x="396875" y="1362075"/>
            <a:ext cx="512610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Step 1: Route </a:t>
            </a:r>
            <a:r>
              <a:rPr lang="en-US" b="1" dirty="0">
                <a:latin typeface="Courier New"/>
                <a:ea typeface="Courier New"/>
                <a:cs typeface="Courier New"/>
                <a:sym typeface="Courier New"/>
              </a:rPr>
              <a:t>in</a:t>
            </a:r>
            <a:r>
              <a:rPr lang="en-US" dirty="0"/>
              <a:t> to every register</a:t>
            </a:r>
            <a:endParaRPr dirty="0"/>
          </a:p>
          <a:p>
            <a:pPr marL="640080" lvl="1" indent="-283464" algn="l" rtl="0">
              <a:lnSpc>
                <a:spcPct val="110000"/>
              </a:lnSpc>
              <a:spcBef>
                <a:spcPts val="24"/>
              </a:spcBef>
              <a:spcAft>
                <a:spcPts val="0"/>
              </a:spcAft>
              <a:buSzPts val="2420"/>
              <a:buChar char="▪"/>
            </a:pPr>
            <a:r>
              <a:rPr lang="en-US" dirty="0"/>
              <a:t>We don’t want to update every register, however</a:t>
            </a:r>
            <a:endParaRPr dirty="0"/>
          </a:p>
          <a:p>
            <a:pPr marL="640080" lvl="1" indent="-283464" algn="l" rtl="0">
              <a:lnSpc>
                <a:spcPct val="110000"/>
              </a:lnSpc>
              <a:spcBef>
                <a:spcPts val="24"/>
              </a:spcBef>
              <a:spcAft>
                <a:spcPts val="0"/>
              </a:spcAft>
              <a:buSzPts val="2420"/>
              <a:buChar char="▪"/>
            </a:pPr>
            <a:r>
              <a:rPr lang="en-US" dirty="0"/>
              <a:t>Solution: choose which register to enable with </a:t>
            </a:r>
            <a:r>
              <a:rPr lang="en-US" b="1" dirty="0">
                <a:latin typeface="Courier New"/>
                <a:ea typeface="Courier New"/>
                <a:cs typeface="Courier New"/>
                <a:sym typeface="Courier New"/>
              </a:rPr>
              <a:t>address</a:t>
            </a:r>
            <a:endParaRPr b="1" dirty="0">
              <a:latin typeface="Courier New"/>
              <a:ea typeface="Courier New"/>
              <a:cs typeface="Courier New"/>
              <a:sym typeface="Courier New"/>
            </a:endParaRP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Step 2: Choose which register to use for the output</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When we think about making </a:t>
            </a:r>
            <a:r>
              <a:rPr lang="en-US" i="1" dirty="0"/>
              <a:t>choices</a:t>
            </a:r>
            <a:r>
              <a:rPr lang="en-US" dirty="0"/>
              <a:t> in hardware, we want to think about Mux and </a:t>
            </a:r>
            <a:r>
              <a:rPr lang="en-US" dirty="0" err="1"/>
              <a:t>DMux</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84" name="Google Shape;284;p1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grpSp>
        <p:nvGrpSpPr>
          <p:cNvPr id="285" name="Google Shape;285;p18"/>
          <p:cNvGrpSpPr/>
          <p:nvPr/>
        </p:nvGrpSpPr>
        <p:grpSpPr>
          <a:xfrm>
            <a:off x="4726672" y="1952577"/>
            <a:ext cx="4227770" cy="3686941"/>
            <a:chOff x="4724400" y="1509226"/>
            <a:chExt cx="4227770" cy="3686941"/>
          </a:xfrm>
        </p:grpSpPr>
        <p:sp>
          <p:nvSpPr>
            <p:cNvPr id="286" name="Google Shape;286;p18"/>
            <p:cNvSpPr/>
            <p:nvPr/>
          </p:nvSpPr>
          <p:spPr>
            <a:xfrm>
              <a:off x="5902019" y="2110067"/>
              <a:ext cx="2323846" cy="3086100"/>
            </a:xfrm>
            <a:prstGeom prst="rect">
              <a:avLst/>
            </a:prstGeom>
            <a:solidFill>
              <a:srgbClr val="F2F2F2"/>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RAM8</a:t>
              </a:r>
              <a:endParaRPr sz="1400" b="0" i="0" u="none" strike="noStrike" cap="none">
                <a:solidFill>
                  <a:srgbClr val="000000"/>
                </a:solidFill>
                <a:latin typeface="Arial"/>
                <a:ea typeface="Arial"/>
                <a:cs typeface="Arial"/>
                <a:sym typeface="Arial"/>
              </a:endParaRPr>
            </a:p>
          </p:txBody>
        </p:sp>
        <p:sp>
          <p:nvSpPr>
            <p:cNvPr id="287" name="Google Shape;287;p18"/>
            <p:cNvSpPr txBox="1"/>
            <p:nvPr/>
          </p:nvSpPr>
          <p:spPr>
            <a:xfrm>
              <a:off x="7013742" y="3871777"/>
              <a:ext cx="6597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nsolas"/>
                  <a:ea typeface="Consolas"/>
                  <a:cs typeface="Consolas"/>
                  <a:sym typeface="Consolas"/>
                </a:rPr>
                <a:t>...</a:t>
              </a:r>
              <a:endParaRPr sz="1400" b="0" i="0" u="none" strike="noStrike" cap="none">
                <a:solidFill>
                  <a:srgbClr val="000000"/>
                </a:solidFill>
                <a:latin typeface="Arial"/>
                <a:ea typeface="Arial"/>
                <a:cs typeface="Arial"/>
                <a:sym typeface="Arial"/>
              </a:endParaRPr>
            </a:p>
          </p:txBody>
        </p:sp>
        <p:sp>
          <p:nvSpPr>
            <p:cNvPr id="288" name="Google Shape;288;p18"/>
            <p:cNvSpPr txBox="1"/>
            <p:nvPr/>
          </p:nvSpPr>
          <p:spPr>
            <a:xfrm>
              <a:off x="6079679" y="2855997"/>
              <a:ext cx="548644"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289" name="Google Shape;289;p18"/>
            <p:cNvSpPr txBox="1"/>
            <p:nvPr/>
          </p:nvSpPr>
          <p:spPr>
            <a:xfrm>
              <a:off x="6079679" y="3443473"/>
              <a:ext cx="548644"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290" name="Google Shape;290;p18"/>
            <p:cNvSpPr txBox="1"/>
            <p:nvPr/>
          </p:nvSpPr>
          <p:spPr>
            <a:xfrm>
              <a:off x="5878750" y="4365570"/>
              <a:ext cx="74957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n-1</a:t>
              </a:r>
              <a:endParaRPr sz="1400" b="0" i="0" u="none" strike="noStrike" cap="none">
                <a:solidFill>
                  <a:srgbClr val="000000"/>
                </a:solidFill>
                <a:latin typeface="Courier New"/>
                <a:ea typeface="Courier New"/>
                <a:cs typeface="Courier New"/>
                <a:sym typeface="Courier New"/>
              </a:endParaRPr>
            </a:p>
          </p:txBody>
        </p:sp>
        <p:sp>
          <p:nvSpPr>
            <p:cNvPr id="291" name="Google Shape;291;p18"/>
            <p:cNvSpPr/>
            <p:nvPr/>
          </p:nvSpPr>
          <p:spPr>
            <a:xfrm>
              <a:off x="6887266" y="4975922"/>
              <a:ext cx="252952" cy="218062"/>
            </a:xfrm>
            <a:prstGeom prst="triangl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92" name="Google Shape;292;p18"/>
            <p:cNvCxnSpPr/>
            <p:nvPr/>
          </p:nvCxnSpPr>
          <p:spPr>
            <a:xfrm rot="10800000">
              <a:off x="7013742" y="1887817"/>
              <a:ext cx="0" cy="365688"/>
            </a:xfrm>
            <a:prstGeom prst="straightConnector1">
              <a:avLst/>
            </a:prstGeom>
            <a:noFill/>
            <a:ln w="28575" cap="flat" cmpd="sng">
              <a:solidFill>
                <a:schemeClr val="dk1"/>
              </a:solidFill>
              <a:prstDash val="solid"/>
              <a:round/>
              <a:headEnd type="triangle" w="med" len="med"/>
              <a:tailEnd type="none" w="sm" len="sm"/>
            </a:ln>
          </p:spPr>
        </p:cxnSp>
        <p:sp>
          <p:nvSpPr>
            <p:cNvPr id="293" name="Google Shape;293;p18"/>
            <p:cNvSpPr txBox="1"/>
            <p:nvPr/>
          </p:nvSpPr>
          <p:spPr>
            <a:xfrm>
              <a:off x="6619914" y="1509226"/>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load</a:t>
              </a:r>
              <a:endParaRPr sz="1400" b="1" i="0" u="none" strike="noStrike" cap="none">
                <a:solidFill>
                  <a:srgbClr val="000000"/>
                </a:solidFill>
                <a:latin typeface="Courier New"/>
                <a:ea typeface="Courier New"/>
                <a:cs typeface="Courier New"/>
                <a:sym typeface="Courier New"/>
              </a:endParaRPr>
            </a:p>
          </p:txBody>
        </p:sp>
        <p:cxnSp>
          <p:nvCxnSpPr>
            <p:cNvPr id="294" name="Google Shape;294;p18"/>
            <p:cNvCxnSpPr/>
            <p:nvPr/>
          </p:nvCxnSpPr>
          <p:spPr>
            <a:xfrm rot="10800000">
              <a:off x="5152719" y="3037235"/>
              <a:ext cx="749300" cy="0"/>
            </a:xfrm>
            <a:prstGeom prst="straightConnector1">
              <a:avLst/>
            </a:prstGeom>
            <a:noFill/>
            <a:ln w="28575" cap="flat" cmpd="sng">
              <a:solidFill>
                <a:schemeClr val="dk1"/>
              </a:solidFill>
              <a:prstDash val="solid"/>
              <a:round/>
              <a:headEnd type="triangle" w="med" len="med"/>
              <a:tailEnd type="none" w="sm" len="sm"/>
            </a:ln>
          </p:spPr>
        </p:cxnSp>
        <p:cxnSp>
          <p:nvCxnSpPr>
            <p:cNvPr id="295" name="Google Shape;295;p18"/>
            <p:cNvCxnSpPr/>
            <p:nvPr/>
          </p:nvCxnSpPr>
          <p:spPr>
            <a:xfrm rot="10800000">
              <a:off x="5152719" y="4349012"/>
              <a:ext cx="749300" cy="0"/>
            </a:xfrm>
            <a:prstGeom prst="straightConnector1">
              <a:avLst/>
            </a:prstGeom>
            <a:noFill/>
            <a:ln w="28575" cap="flat" cmpd="sng">
              <a:solidFill>
                <a:schemeClr val="dk1"/>
              </a:solidFill>
              <a:prstDash val="solid"/>
              <a:round/>
              <a:headEnd type="triangle" w="med" len="med"/>
              <a:tailEnd type="none" w="sm" len="sm"/>
            </a:ln>
          </p:spPr>
        </p:cxnSp>
        <p:sp>
          <p:nvSpPr>
            <p:cNvPr id="296" name="Google Shape;296;p18"/>
            <p:cNvSpPr txBox="1"/>
            <p:nvPr/>
          </p:nvSpPr>
          <p:spPr>
            <a:xfrm>
              <a:off x="5114364" y="2511995"/>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in</a:t>
              </a:r>
              <a:endParaRPr sz="1400" b="1" i="0" u="none" strike="noStrike" cap="none">
                <a:solidFill>
                  <a:srgbClr val="000000"/>
                </a:solidFill>
                <a:latin typeface="Courier New"/>
                <a:ea typeface="Courier New"/>
                <a:cs typeface="Courier New"/>
                <a:sym typeface="Courier New"/>
              </a:endParaRPr>
            </a:p>
          </p:txBody>
        </p:sp>
        <p:sp>
          <p:nvSpPr>
            <p:cNvPr id="297" name="Google Shape;297;p18"/>
            <p:cNvSpPr txBox="1"/>
            <p:nvPr/>
          </p:nvSpPr>
          <p:spPr>
            <a:xfrm>
              <a:off x="4724400" y="3867922"/>
              <a:ext cx="121128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address</a:t>
              </a:r>
              <a:endParaRPr sz="1400" b="1" i="0" u="none" strike="noStrike" cap="none">
                <a:solidFill>
                  <a:srgbClr val="000000"/>
                </a:solidFill>
                <a:latin typeface="Courier New"/>
                <a:ea typeface="Courier New"/>
                <a:cs typeface="Courier New"/>
                <a:sym typeface="Courier New"/>
              </a:endParaRPr>
            </a:p>
          </p:txBody>
        </p:sp>
        <p:cxnSp>
          <p:nvCxnSpPr>
            <p:cNvPr id="298" name="Google Shape;298;p18"/>
            <p:cNvCxnSpPr/>
            <p:nvPr/>
          </p:nvCxnSpPr>
          <p:spPr>
            <a:xfrm rot="10800000" flipH="1">
              <a:off x="5427341" y="2937207"/>
              <a:ext cx="200055" cy="200055"/>
            </a:xfrm>
            <a:prstGeom prst="straightConnector1">
              <a:avLst/>
            </a:prstGeom>
            <a:noFill/>
            <a:ln w="28575" cap="flat" cmpd="sng">
              <a:solidFill>
                <a:schemeClr val="dk1"/>
              </a:solidFill>
              <a:prstDash val="solid"/>
              <a:round/>
              <a:headEnd type="none" w="sm" len="sm"/>
              <a:tailEnd type="none" w="sm" len="sm"/>
            </a:ln>
          </p:spPr>
        </p:cxnSp>
        <p:cxnSp>
          <p:nvCxnSpPr>
            <p:cNvPr id="299" name="Google Shape;299;p18"/>
            <p:cNvCxnSpPr/>
            <p:nvPr/>
          </p:nvCxnSpPr>
          <p:spPr>
            <a:xfrm rot="10800000" flipH="1">
              <a:off x="5427341" y="4237254"/>
              <a:ext cx="200055" cy="200055"/>
            </a:xfrm>
            <a:prstGeom prst="straightConnector1">
              <a:avLst/>
            </a:prstGeom>
            <a:noFill/>
            <a:ln w="28575" cap="flat" cmpd="sng">
              <a:solidFill>
                <a:schemeClr val="dk1"/>
              </a:solidFill>
              <a:prstDash val="solid"/>
              <a:round/>
              <a:headEnd type="none" w="sm" len="sm"/>
              <a:tailEnd type="none" w="sm" len="sm"/>
            </a:ln>
          </p:spPr>
        </p:cxnSp>
        <p:sp>
          <p:nvSpPr>
            <p:cNvPr id="300" name="Google Shape;300;p18"/>
            <p:cNvSpPr txBox="1"/>
            <p:nvPr/>
          </p:nvSpPr>
          <p:spPr>
            <a:xfrm>
              <a:off x="5310890" y="3113015"/>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16</a:t>
              </a:r>
              <a:endParaRPr sz="1400" b="1" i="0" u="none" strike="noStrike" cap="none">
                <a:solidFill>
                  <a:srgbClr val="000000"/>
                </a:solidFill>
                <a:latin typeface="Courier New"/>
                <a:ea typeface="Courier New"/>
                <a:cs typeface="Courier New"/>
                <a:sym typeface="Courier New"/>
              </a:endParaRPr>
            </a:p>
          </p:txBody>
        </p:sp>
        <p:sp>
          <p:nvSpPr>
            <p:cNvPr id="301" name="Google Shape;301;p18"/>
            <p:cNvSpPr txBox="1"/>
            <p:nvPr/>
          </p:nvSpPr>
          <p:spPr>
            <a:xfrm>
              <a:off x="5287622" y="4434820"/>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k</a:t>
              </a:r>
              <a:endParaRPr sz="1400" b="1" i="0" u="none" strike="noStrike" cap="none">
                <a:solidFill>
                  <a:srgbClr val="000000"/>
                </a:solidFill>
                <a:latin typeface="Courier New"/>
                <a:ea typeface="Courier New"/>
                <a:cs typeface="Courier New"/>
                <a:sym typeface="Courier New"/>
              </a:endParaRPr>
            </a:p>
          </p:txBody>
        </p:sp>
        <p:cxnSp>
          <p:nvCxnSpPr>
            <p:cNvPr id="302" name="Google Shape;302;p18"/>
            <p:cNvCxnSpPr/>
            <p:nvPr/>
          </p:nvCxnSpPr>
          <p:spPr>
            <a:xfrm rot="10800000">
              <a:off x="8202870" y="3008489"/>
              <a:ext cx="749300" cy="0"/>
            </a:xfrm>
            <a:prstGeom prst="straightConnector1">
              <a:avLst/>
            </a:prstGeom>
            <a:noFill/>
            <a:ln w="28575" cap="flat" cmpd="sng">
              <a:solidFill>
                <a:schemeClr val="dk1"/>
              </a:solidFill>
              <a:prstDash val="solid"/>
              <a:round/>
              <a:headEnd type="triangle" w="med" len="med"/>
              <a:tailEnd type="none" w="sm" len="sm"/>
            </a:ln>
          </p:spPr>
        </p:cxnSp>
        <p:sp>
          <p:nvSpPr>
            <p:cNvPr id="303" name="Google Shape;303;p18"/>
            <p:cNvSpPr txBox="1"/>
            <p:nvPr/>
          </p:nvSpPr>
          <p:spPr>
            <a:xfrm>
              <a:off x="8164515" y="2483249"/>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out</a:t>
              </a:r>
              <a:endParaRPr sz="1400" b="1" i="0" u="none" strike="noStrike" cap="none">
                <a:solidFill>
                  <a:srgbClr val="000000"/>
                </a:solidFill>
                <a:latin typeface="Courier New"/>
                <a:ea typeface="Courier New"/>
                <a:cs typeface="Courier New"/>
                <a:sym typeface="Courier New"/>
              </a:endParaRPr>
            </a:p>
          </p:txBody>
        </p:sp>
        <p:cxnSp>
          <p:nvCxnSpPr>
            <p:cNvPr id="304" name="Google Shape;304;p18"/>
            <p:cNvCxnSpPr/>
            <p:nvPr/>
          </p:nvCxnSpPr>
          <p:spPr>
            <a:xfrm rot="10800000" flipH="1">
              <a:off x="8477492" y="2908461"/>
              <a:ext cx="200055" cy="200055"/>
            </a:xfrm>
            <a:prstGeom prst="straightConnector1">
              <a:avLst/>
            </a:prstGeom>
            <a:noFill/>
            <a:ln w="28575" cap="flat" cmpd="sng">
              <a:solidFill>
                <a:schemeClr val="dk1"/>
              </a:solidFill>
              <a:prstDash val="solid"/>
              <a:round/>
              <a:headEnd type="none" w="sm" len="sm"/>
              <a:tailEnd type="none" w="sm" len="sm"/>
            </a:ln>
          </p:spPr>
        </p:cxnSp>
        <p:sp>
          <p:nvSpPr>
            <p:cNvPr id="305" name="Google Shape;305;p18"/>
            <p:cNvSpPr txBox="1"/>
            <p:nvPr/>
          </p:nvSpPr>
          <p:spPr>
            <a:xfrm>
              <a:off x="8361041" y="3084269"/>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16</a:t>
              </a:r>
              <a:endParaRPr sz="1400" b="1" i="0" u="none" strike="noStrike" cap="none">
                <a:solidFill>
                  <a:srgbClr val="000000"/>
                </a:solidFill>
                <a:latin typeface="Courier New"/>
                <a:ea typeface="Courier New"/>
                <a:cs typeface="Courier New"/>
                <a:sym typeface="Courier New"/>
              </a:endParaRPr>
            </a:p>
          </p:txBody>
        </p:sp>
        <p:sp>
          <p:nvSpPr>
            <p:cNvPr id="306" name="Google Shape;306;p18"/>
            <p:cNvSpPr/>
            <p:nvPr/>
          </p:nvSpPr>
          <p:spPr>
            <a:xfrm>
              <a:off x="6696794" y="2746607"/>
              <a:ext cx="1409496" cy="530925"/>
            </a:xfrm>
            <a:prstGeom prst="rect">
              <a:avLst/>
            </a:prstGeom>
            <a:solidFill>
              <a:srgbClr val="F2F2F2"/>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Register</a:t>
              </a:r>
              <a:endParaRPr sz="1400" b="1" i="0" u="none" strike="noStrike" cap="none">
                <a:solidFill>
                  <a:srgbClr val="000000"/>
                </a:solidFill>
                <a:latin typeface="Calibri"/>
                <a:ea typeface="Calibri"/>
                <a:cs typeface="Calibri"/>
                <a:sym typeface="Calibri"/>
              </a:endParaRPr>
            </a:p>
          </p:txBody>
        </p:sp>
        <p:sp>
          <p:nvSpPr>
            <p:cNvPr id="307" name="Google Shape;307;p18"/>
            <p:cNvSpPr/>
            <p:nvPr/>
          </p:nvSpPr>
          <p:spPr>
            <a:xfrm>
              <a:off x="6696794" y="3383147"/>
              <a:ext cx="1409496" cy="530925"/>
            </a:xfrm>
            <a:prstGeom prst="rect">
              <a:avLst/>
            </a:prstGeom>
            <a:solidFill>
              <a:srgbClr val="F2F2F2"/>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Register</a:t>
              </a:r>
              <a:endParaRPr sz="1400" b="1" i="0" u="none" strike="noStrike" cap="none">
                <a:solidFill>
                  <a:srgbClr val="000000"/>
                </a:solidFill>
                <a:latin typeface="Calibri"/>
                <a:ea typeface="Calibri"/>
                <a:cs typeface="Calibri"/>
                <a:sym typeface="Calibri"/>
              </a:endParaRPr>
            </a:p>
          </p:txBody>
        </p:sp>
        <p:sp>
          <p:nvSpPr>
            <p:cNvPr id="308" name="Google Shape;308;p18"/>
            <p:cNvSpPr/>
            <p:nvPr/>
          </p:nvSpPr>
          <p:spPr>
            <a:xfrm>
              <a:off x="6696794" y="4295536"/>
              <a:ext cx="1409496" cy="530925"/>
            </a:xfrm>
            <a:prstGeom prst="rect">
              <a:avLst/>
            </a:prstGeom>
            <a:solidFill>
              <a:srgbClr val="F2F2F2"/>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Register</a:t>
              </a:r>
              <a:endParaRPr sz="1400" b="1"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Building Memory: The Rest of RAM</a:t>
            </a:r>
            <a:endParaRPr dirty="0"/>
          </a:p>
        </p:txBody>
      </p:sp>
      <p:sp>
        <p:nvSpPr>
          <p:cNvPr id="314" name="Google Shape;314;p1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After RAM8, can build larger RAM chips from a combination of smaller RAM chips</a:t>
            </a:r>
            <a:endParaRPr dirty="0"/>
          </a:p>
          <a:p>
            <a:pPr marL="640080" lvl="1" indent="-283464" algn="l" rtl="0">
              <a:lnSpc>
                <a:spcPct val="110000"/>
              </a:lnSpc>
              <a:spcBef>
                <a:spcPts val="24"/>
              </a:spcBef>
              <a:spcAft>
                <a:spcPts val="0"/>
              </a:spcAft>
              <a:buSzPts val="2420"/>
              <a:buChar char="▪"/>
            </a:pPr>
            <a:r>
              <a:rPr lang="en-US" dirty="0"/>
              <a:t>For example, RAM64 can be built using eight RAM8 chips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Technique is similar to RAM8 but will have to use different portions of the address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The blocks section of the reading will be helpful</a:t>
            </a:r>
            <a:endParaRPr dirty="0"/>
          </a:p>
          <a:p>
            <a:pPr marL="640080" lvl="1" indent="-283464" algn="l" rtl="0">
              <a:lnSpc>
                <a:spcPct val="110000"/>
              </a:lnSpc>
              <a:spcBef>
                <a:spcPts val="24"/>
              </a:spcBef>
              <a:spcAft>
                <a:spcPts val="0"/>
              </a:spcAft>
              <a:buSzPts val="2420"/>
              <a:buChar char="▪"/>
            </a:pPr>
            <a:r>
              <a:rPr lang="en-US" dirty="0"/>
              <a:t>For example, can think of each RAM8 as a block of RAM64</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15" name="Google Shape;315;p1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7" name="Google Shape;47;p4"/>
          <p:cNvSpPr txBox="1">
            <a:spLocks noGrp="1"/>
          </p:cNvSpPr>
          <p:nvPr>
            <p:ph type="body" idx="1"/>
          </p:nvPr>
        </p:nvSpPr>
        <p:spPr>
          <a:xfrm>
            <a:off x="396875" y="1362074"/>
            <a:ext cx="8366125" cy="5262843"/>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solidFill>
                  <a:schemeClr val="tx1"/>
                </a:solidFill>
              </a:rPr>
              <a:t>Cornell Note Taking Discussion</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Compare and Contrast Cornell Notes</a:t>
            </a:r>
            <a:endParaRPr dirty="0">
              <a:solidFill>
                <a:schemeClr val="tx1"/>
              </a:solidFill>
            </a:endParaRP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dirty="0"/>
              <a:t>Storing Data: Bit</a:t>
            </a:r>
            <a:endParaRPr dirty="0"/>
          </a:p>
          <a:p>
            <a:pPr marL="640080" lvl="1" indent="-283464" algn="l" rtl="0">
              <a:lnSpc>
                <a:spcPct val="110000"/>
              </a:lnSpc>
              <a:spcBef>
                <a:spcPts val="24"/>
              </a:spcBef>
              <a:spcAft>
                <a:spcPts val="0"/>
              </a:spcAft>
              <a:buSzPts val="2420"/>
              <a:buChar char="▪"/>
            </a:pPr>
            <a:r>
              <a:rPr lang="en-US" dirty="0"/>
              <a:t>Bit Overview and Implementation</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dirty="0"/>
              <a:t>Representing and Building Memory</a:t>
            </a:r>
          </a:p>
          <a:p>
            <a:pPr marL="640080" lvl="1" indent="-283464" algn="l" rtl="0">
              <a:lnSpc>
                <a:spcPct val="110000"/>
              </a:lnSpc>
              <a:spcBef>
                <a:spcPts val="24"/>
              </a:spcBef>
              <a:spcAft>
                <a:spcPts val="0"/>
              </a:spcAft>
              <a:buSzPts val="2420"/>
              <a:buChar char="▪"/>
            </a:pPr>
            <a:r>
              <a:rPr lang="en-US" dirty="0"/>
              <a:t>Array Abstraction, Reading and Writing</a:t>
            </a:r>
          </a:p>
          <a:p>
            <a:pPr marL="640080" lvl="1" indent="-283464" algn="l" rtl="0">
              <a:lnSpc>
                <a:spcPct val="110000"/>
              </a:lnSpc>
              <a:spcBef>
                <a:spcPts val="24"/>
              </a:spcBef>
              <a:spcAft>
                <a:spcPts val="0"/>
              </a:spcAft>
              <a:buSzPts val="2420"/>
              <a:buChar char="▪"/>
            </a:pPr>
            <a:r>
              <a:rPr lang="en-US" dirty="0"/>
              <a:t>Building From the Bit</a:t>
            </a:r>
          </a:p>
          <a:p>
            <a:pPr marL="640080" lvl="1" indent="-129794" algn="l" rtl="0">
              <a:lnSpc>
                <a:spcPct val="110000"/>
              </a:lnSpc>
              <a:spcBef>
                <a:spcPts val="24"/>
              </a:spcBef>
              <a:spcAft>
                <a:spcPts val="0"/>
              </a:spcAft>
              <a:buSzPts val="2420"/>
              <a:buNone/>
            </a:pPr>
            <a:endParaRPr sz="800"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Program Counter (PC) Overview</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Control Flow of Computer Programs</a:t>
            </a:r>
            <a:endParaRPr b="1" dirty="0">
              <a:solidFill>
                <a:srgbClr val="4B2A85"/>
              </a:solidFill>
            </a:endParaRPr>
          </a:p>
        </p:txBody>
      </p:sp>
      <p:sp>
        <p:nvSpPr>
          <p:cNvPr id="48" name="Google Shape;48;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spTree>
    <p:extLst>
      <p:ext uri="{BB962C8B-B14F-4D97-AF65-F5344CB8AC3E}">
        <p14:creationId xmlns:p14="http://schemas.microsoft.com/office/powerpoint/2010/main" val="318433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 Counter (PC)</a:t>
            </a:r>
            <a:endParaRPr/>
          </a:p>
        </p:txBody>
      </p:sp>
      <p:sp>
        <p:nvSpPr>
          <p:cNvPr id="328" name="Google Shape;328;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Memory is used to store data as well as code</a:t>
            </a:r>
            <a:endParaRPr dirty="0"/>
          </a:p>
          <a:p>
            <a:pPr marL="347472" lvl="0" indent="-215392" algn="l" rtl="0">
              <a:lnSpc>
                <a:spcPct val="110000"/>
              </a:lnSpc>
              <a:spcBef>
                <a:spcPts val="440"/>
              </a:spcBef>
              <a:spcAft>
                <a:spcPts val="0"/>
              </a:spcAft>
              <a:buSzPts val="2080"/>
              <a:buFont typeface="Noto Sans Symbols"/>
              <a:buNone/>
            </a:pPr>
            <a:endParaRPr sz="1200" dirty="0"/>
          </a:p>
          <a:p>
            <a:pPr marL="347472" lvl="0" indent="-347472" algn="l" rtl="0">
              <a:lnSpc>
                <a:spcPct val="110000"/>
              </a:lnSpc>
              <a:spcBef>
                <a:spcPts val="440"/>
              </a:spcBef>
              <a:spcAft>
                <a:spcPts val="0"/>
              </a:spcAft>
              <a:buSzPts val="2080"/>
              <a:buFont typeface="Noto Sans Symbols"/>
              <a:buChar char="❖"/>
            </a:pPr>
            <a:r>
              <a:rPr lang="en-US" dirty="0"/>
              <a:t>Instructions and operations are stored at different addresses in memory</a:t>
            </a:r>
            <a:endParaRPr dirty="0"/>
          </a:p>
          <a:p>
            <a:pPr marL="347472" lvl="0" indent="-215392" algn="l" rtl="0">
              <a:lnSpc>
                <a:spcPct val="110000"/>
              </a:lnSpc>
              <a:spcBef>
                <a:spcPts val="440"/>
              </a:spcBef>
              <a:spcAft>
                <a:spcPts val="0"/>
              </a:spcAft>
              <a:buSzPts val="2080"/>
              <a:buFont typeface="Noto Sans Symbols"/>
              <a:buNone/>
            </a:pPr>
            <a:endParaRPr sz="1200" dirty="0"/>
          </a:p>
          <a:p>
            <a:pPr marL="347472" lvl="0" indent="-347472" algn="l" rtl="0">
              <a:lnSpc>
                <a:spcPct val="110000"/>
              </a:lnSpc>
              <a:spcBef>
                <a:spcPts val="440"/>
              </a:spcBef>
              <a:spcAft>
                <a:spcPts val="0"/>
              </a:spcAft>
              <a:buSzPts val="2080"/>
              <a:buFont typeface="Noto Sans Symbols"/>
              <a:buChar char="❖"/>
            </a:pPr>
            <a:r>
              <a:rPr lang="en-US" dirty="0"/>
              <a:t>Program Counter in the CPU keeps track of which address contains the instruction that should be executed next</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29" name="Google Shape;329;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pic>
        <p:nvPicPr>
          <p:cNvPr id="330" name="Google Shape;330;p20" descr="High level image of our computer. On the left Memory is depicted, and on the right the CPU is shown. There are arrows connecting the CPU and Memory to show that data is passed between them.&#10;&#10;Memory is labeled &quot;data and instructions&quot; since it stores both data and code for programs.&#10;&#10;The CPU has a box labeled &quot;Program Counter&quot; inside of it. This is to show that the CPU uses the program counter to determine &quot;what line of code it should execute next&quot;. " title="Computer Overview w/Memory"/>
          <p:cNvPicPr preferRelativeResize="0"/>
          <p:nvPr/>
        </p:nvPicPr>
        <p:blipFill rotWithShape="1">
          <a:blip r:embed="rId3">
            <a:alphaModFix/>
          </a:blip>
          <a:srcRect/>
          <a:stretch/>
        </p:blipFill>
        <p:spPr>
          <a:xfrm>
            <a:off x="2593401" y="4338996"/>
            <a:ext cx="3957197" cy="24025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 Counter (PC)</a:t>
            </a:r>
            <a:endParaRPr/>
          </a:p>
        </p:txBody>
      </p:sp>
      <p:sp>
        <p:nvSpPr>
          <p:cNvPr id="336" name="Google Shape;336;p2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Keeps track of what instruction we are executing</a:t>
            </a:r>
            <a:endParaRPr dirty="0"/>
          </a:p>
          <a:p>
            <a:pPr marL="640080" lvl="1" indent="-283464" algn="l" rtl="0">
              <a:lnSpc>
                <a:spcPct val="110000"/>
              </a:lnSpc>
              <a:spcBef>
                <a:spcPts val="24"/>
              </a:spcBef>
              <a:spcAft>
                <a:spcPts val="0"/>
              </a:spcAft>
              <a:buSzPts val="2420"/>
              <a:buChar char="▪"/>
            </a:pPr>
            <a:r>
              <a:rPr lang="en-US" dirty="0"/>
              <a:t>If the PC outputs 24, on the next clock cycle the computer runs the instruction at address 24 in the code segment</a:t>
            </a:r>
            <a:endParaRPr dirty="0"/>
          </a:p>
          <a:p>
            <a:pPr marL="347472" lvl="0" indent="-347472" algn="l" rtl="0">
              <a:lnSpc>
                <a:spcPct val="110000"/>
              </a:lnSpc>
              <a:spcBef>
                <a:spcPts val="440"/>
              </a:spcBef>
              <a:spcAft>
                <a:spcPts val="0"/>
              </a:spcAft>
              <a:buSzPts val="2080"/>
              <a:buFont typeface="Noto Sans Symbols"/>
              <a:buChar char="❖"/>
            </a:pPr>
            <a:r>
              <a:rPr lang="en-US" dirty="0"/>
              <a:t>Program counter specification:</a:t>
            </a:r>
            <a:endParaRPr dirty="0"/>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if      (reset[t] == 1) out[t+1] = 0</a:t>
            </a:r>
            <a:endParaRPr sz="2000" dirty="0">
              <a:latin typeface="Courier New"/>
              <a:ea typeface="Courier New"/>
              <a:cs typeface="Courier New"/>
              <a:sym typeface="Courier New"/>
            </a:endParaRPr>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else if (load[t] == 1)  out[t+1] = in[t]</a:t>
            </a:r>
            <a:endParaRPr sz="2000" dirty="0">
              <a:latin typeface="Courier New"/>
              <a:ea typeface="Courier New"/>
              <a:cs typeface="Courier New"/>
              <a:sym typeface="Courier New"/>
            </a:endParaRPr>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else if (</a:t>
            </a:r>
            <a:r>
              <a:rPr lang="en-US" sz="2000" dirty="0" err="1">
                <a:latin typeface="Courier New"/>
                <a:ea typeface="Courier New"/>
                <a:cs typeface="Courier New"/>
                <a:sym typeface="Courier New"/>
              </a:rPr>
              <a:t>inc</a:t>
            </a:r>
            <a:r>
              <a:rPr lang="en-US" sz="2000" dirty="0">
                <a:latin typeface="Courier New"/>
                <a:ea typeface="Courier New"/>
                <a:cs typeface="Courier New"/>
                <a:sym typeface="Courier New"/>
              </a:rPr>
              <a:t>[t] == 1)   out[t+1] = out[t] + 1</a:t>
            </a:r>
            <a:endParaRPr sz="2000" dirty="0">
              <a:latin typeface="Courier New"/>
              <a:ea typeface="Courier New"/>
              <a:cs typeface="Courier New"/>
              <a:sym typeface="Courier New"/>
            </a:endParaRPr>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else                    out[t+1] = out[t]</a:t>
            </a:r>
            <a:endParaRPr sz="2000" dirty="0">
              <a:latin typeface="Courier New"/>
              <a:ea typeface="Courier New"/>
              <a:cs typeface="Courier New"/>
              <a:sym typeface="Courier New"/>
            </a:endParaRPr>
          </a:p>
          <a:p>
            <a:pPr marL="347472" lvl="0" indent="-215392" algn="l" rtl="0">
              <a:lnSpc>
                <a:spcPct val="110000"/>
              </a:lnSpc>
              <a:spcBef>
                <a:spcPts val="440"/>
              </a:spcBef>
              <a:spcAft>
                <a:spcPts val="0"/>
              </a:spcAft>
              <a:buSzPts val="2080"/>
              <a:buFont typeface="Noto Sans Symbols"/>
              <a:buNone/>
            </a:pPr>
            <a:endParaRPr dirty="0"/>
          </a:p>
        </p:txBody>
      </p:sp>
      <p:sp>
        <p:nvSpPr>
          <p:cNvPr id="337" name="Google Shape;337;p2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pSp>
        <p:nvGrpSpPr>
          <p:cNvPr id="338" name="Google Shape;338;p21"/>
          <p:cNvGrpSpPr/>
          <p:nvPr/>
        </p:nvGrpSpPr>
        <p:grpSpPr>
          <a:xfrm>
            <a:off x="1619199" y="4825172"/>
            <a:ext cx="5898126" cy="1767478"/>
            <a:chOff x="1619199" y="4825172"/>
            <a:chExt cx="5898126" cy="1767478"/>
          </a:xfrm>
        </p:grpSpPr>
        <p:sp>
          <p:nvSpPr>
            <p:cNvPr id="339" name="Google Shape;339;p21"/>
            <p:cNvSpPr/>
            <p:nvPr/>
          </p:nvSpPr>
          <p:spPr>
            <a:xfrm>
              <a:off x="2414329" y="5571022"/>
              <a:ext cx="4315341" cy="1021628"/>
            </a:xfrm>
            <a:prstGeom prst="rect">
              <a:avLst/>
            </a:prstGeom>
            <a:solidFill>
              <a:srgbClr val="F2F2F2"/>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PC</a:t>
              </a:r>
              <a:endParaRPr sz="2000" b="1" i="0" u="none" strike="noStrike" cap="none">
                <a:solidFill>
                  <a:schemeClr val="dk1"/>
                </a:solidFill>
                <a:latin typeface="Calibri"/>
                <a:ea typeface="Calibri"/>
                <a:cs typeface="Calibri"/>
                <a:sym typeface="Calibri"/>
              </a:endParaRPr>
            </a:p>
          </p:txBody>
        </p:sp>
        <p:sp>
          <p:nvSpPr>
            <p:cNvPr id="340" name="Google Shape;340;p21"/>
            <p:cNvSpPr/>
            <p:nvPr/>
          </p:nvSpPr>
          <p:spPr>
            <a:xfrm>
              <a:off x="4445523" y="6362971"/>
              <a:ext cx="252952" cy="218062"/>
            </a:xfrm>
            <a:prstGeom prst="triangl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41" name="Google Shape;341;p21"/>
            <p:cNvCxnSpPr/>
            <p:nvPr/>
          </p:nvCxnSpPr>
          <p:spPr>
            <a:xfrm rot="10800000">
              <a:off x="3296378" y="5203763"/>
              <a:ext cx="0" cy="365688"/>
            </a:xfrm>
            <a:prstGeom prst="straightConnector1">
              <a:avLst/>
            </a:prstGeom>
            <a:noFill/>
            <a:ln w="28575" cap="flat" cmpd="sng">
              <a:solidFill>
                <a:schemeClr val="dk1"/>
              </a:solidFill>
              <a:prstDash val="solid"/>
              <a:round/>
              <a:headEnd type="triangle" w="med" len="med"/>
              <a:tailEnd type="none" w="sm" len="sm"/>
            </a:ln>
          </p:spPr>
        </p:cxnSp>
        <p:sp>
          <p:nvSpPr>
            <p:cNvPr id="342" name="Google Shape;342;p21"/>
            <p:cNvSpPr txBox="1"/>
            <p:nvPr/>
          </p:nvSpPr>
          <p:spPr>
            <a:xfrm>
              <a:off x="2902550" y="482517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load</a:t>
              </a:r>
              <a:endParaRPr sz="1400" b="1" i="0" u="none" strike="noStrike" cap="none">
                <a:solidFill>
                  <a:srgbClr val="000000"/>
                </a:solidFill>
                <a:latin typeface="Courier New"/>
                <a:ea typeface="Courier New"/>
                <a:cs typeface="Courier New"/>
                <a:sym typeface="Courier New"/>
              </a:endParaRPr>
            </a:p>
          </p:txBody>
        </p:sp>
        <p:cxnSp>
          <p:nvCxnSpPr>
            <p:cNvPr id="343" name="Google Shape;343;p21"/>
            <p:cNvCxnSpPr/>
            <p:nvPr/>
          </p:nvCxnSpPr>
          <p:spPr>
            <a:xfrm rot="10800000">
              <a:off x="1657554" y="6096262"/>
              <a:ext cx="749300" cy="0"/>
            </a:xfrm>
            <a:prstGeom prst="straightConnector1">
              <a:avLst/>
            </a:prstGeom>
            <a:noFill/>
            <a:ln w="28575" cap="flat" cmpd="sng">
              <a:solidFill>
                <a:schemeClr val="dk1"/>
              </a:solidFill>
              <a:prstDash val="solid"/>
              <a:round/>
              <a:headEnd type="triangle" w="med" len="med"/>
              <a:tailEnd type="none" w="sm" len="sm"/>
            </a:ln>
          </p:spPr>
        </p:cxnSp>
        <p:sp>
          <p:nvSpPr>
            <p:cNvPr id="344" name="Google Shape;344;p21"/>
            <p:cNvSpPr txBox="1"/>
            <p:nvPr/>
          </p:nvSpPr>
          <p:spPr>
            <a:xfrm>
              <a:off x="1619199" y="557102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in</a:t>
              </a:r>
              <a:endParaRPr sz="1400" b="1" i="0" u="none" strike="noStrike" cap="none">
                <a:solidFill>
                  <a:srgbClr val="000000"/>
                </a:solidFill>
                <a:latin typeface="Courier New"/>
                <a:ea typeface="Courier New"/>
                <a:cs typeface="Courier New"/>
                <a:sym typeface="Courier New"/>
              </a:endParaRPr>
            </a:p>
          </p:txBody>
        </p:sp>
        <p:cxnSp>
          <p:nvCxnSpPr>
            <p:cNvPr id="345" name="Google Shape;345;p21"/>
            <p:cNvCxnSpPr/>
            <p:nvPr/>
          </p:nvCxnSpPr>
          <p:spPr>
            <a:xfrm rot="10800000" flipH="1">
              <a:off x="1932176" y="5996234"/>
              <a:ext cx="200055" cy="200055"/>
            </a:xfrm>
            <a:prstGeom prst="straightConnector1">
              <a:avLst/>
            </a:prstGeom>
            <a:noFill/>
            <a:ln w="28575" cap="flat" cmpd="sng">
              <a:solidFill>
                <a:schemeClr val="dk1"/>
              </a:solidFill>
              <a:prstDash val="solid"/>
              <a:round/>
              <a:headEnd type="none" w="sm" len="sm"/>
              <a:tailEnd type="none" w="sm" len="sm"/>
            </a:ln>
          </p:spPr>
        </p:cxnSp>
        <p:sp>
          <p:nvSpPr>
            <p:cNvPr id="346" name="Google Shape;346;p21"/>
            <p:cNvSpPr txBox="1"/>
            <p:nvPr/>
          </p:nvSpPr>
          <p:spPr>
            <a:xfrm>
              <a:off x="1815725" y="6172042"/>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16</a:t>
              </a:r>
              <a:endParaRPr sz="1400" b="1" i="0" u="none" strike="noStrike" cap="none">
                <a:solidFill>
                  <a:srgbClr val="000000"/>
                </a:solidFill>
                <a:latin typeface="Courier New"/>
                <a:ea typeface="Courier New"/>
                <a:cs typeface="Courier New"/>
                <a:sym typeface="Courier New"/>
              </a:endParaRPr>
            </a:p>
          </p:txBody>
        </p:sp>
        <p:cxnSp>
          <p:nvCxnSpPr>
            <p:cNvPr id="347" name="Google Shape;347;p21"/>
            <p:cNvCxnSpPr/>
            <p:nvPr/>
          </p:nvCxnSpPr>
          <p:spPr>
            <a:xfrm rot="10800000">
              <a:off x="6768025" y="6088445"/>
              <a:ext cx="749300" cy="0"/>
            </a:xfrm>
            <a:prstGeom prst="straightConnector1">
              <a:avLst/>
            </a:prstGeom>
            <a:noFill/>
            <a:ln w="28575" cap="flat" cmpd="sng">
              <a:solidFill>
                <a:schemeClr val="dk1"/>
              </a:solidFill>
              <a:prstDash val="solid"/>
              <a:round/>
              <a:headEnd type="triangle" w="med" len="med"/>
              <a:tailEnd type="none" w="sm" len="sm"/>
            </a:ln>
          </p:spPr>
        </p:cxnSp>
        <p:sp>
          <p:nvSpPr>
            <p:cNvPr id="348" name="Google Shape;348;p21"/>
            <p:cNvSpPr txBox="1"/>
            <p:nvPr/>
          </p:nvSpPr>
          <p:spPr>
            <a:xfrm>
              <a:off x="6729670" y="5563205"/>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out</a:t>
              </a:r>
              <a:endParaRPr sz="1400" b="1" i="0" u="none" strike="noStrike" cap="none">
                <a:solidFill>
                  <a:srgbClr val="000000"/>
                </a:solidFill>
                <a:latin typeface="Courier New"/>
                <a:ea typeface="Courier New"/>
                <a:cs typeface="Courier New"/>
                <a:sym typeface="Courier New"/>
              </a:endParaRPr>
            </a:p>
          </p:txBody>
        </p:sp>
        <p:cxnSp>
          <p:nvCxnSpPr>
            <p:cNvPr id="349" name="Google Shape;349;p21"/>
            <p:cNvCxnSpPr/>
            <p:nvPr/>
          </p:nvCxnSpPr>
          <p:spPr>
            <a:xfrm rot="10800000" flipH="1">
              <a:off x="7042647" y="5988417"/>
              <a:ext cx="200055" cy="200055"/>
            </a:xfrm>
            <a:prstGeom prst="straightConnector1">
              <a:avLst/>
            </a:prstGeom>
            <a:noFill/>
            <a:ln w="28575" cap="flat" cmpd="sng">
              <a:solidFill>
                <a:schemeClr val="dk1"/>
              </a:solidFill>
              <a:prstDash val="solid"/>
              <a:round/>
              <a:headEnd type="none" w="sm" len="sm"/>
              <a:tailEnd type="none" w="sm" len="sm"/>
            </a:ln>
          </p:spPr>
        </p:cxnSp>
        <p:sp>
          <p:nvSpPr>
            <p:cNvPr id="350" name="Google Shape;350;p21"/>
            <p:cNvSpPr txBox="1"/>
            <p:nvPr/>
          </p:nvSpPr>
          <p:spPr>
            <a:xfrm>
              <a:off x="6926196" y="6164225"/>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16</a:t>
              </a:r>
              <a:endParaRPr sz="1400" b="1" i="0" u="none" strike="noStrike" cap="none">
                <a:solidFill>
                  <a:srgbClr val="000000"/>
                </a:solidFill>
                <a:latin typeface="Courier New"/>
                <a:ea typeface="Courier New"/>
                <a:cs typeface="Courier New"/>
                <a:sym typeface="Courier New"/>
              </a:endParaRPr>
            </a:p>
          </p:txBody>
        </p:sp>
        <p:cxnSp>
          <p:nvCxnSpPr>
            <p:cNvPr id="351" name="Google Shape;351;p21"/>
            <p:cNvCxnSpPr/>
            <p:nvPr/>
          </p:nvCxnSpPr>
          <p:spPr>
            <a:xfrm rot="10800000">
              <a:off x="4572000" y="5203763"/>
              <a:ext cx="0" cy="365688"/>
            </a:xfrm>
            <a:prstGeom prst="straightConnector1">
              <a:avLst/>
            </a:prstGeom>
            <a:noFill/>
            <a:ln w="28575" cap="flat" cmpd="sng">
              <a:solidFill>
                <a:schemeClr val="dk1"/>
              </a:solidFill>
              <a:prstDash val="solid"/>
              <a:round/>
              <a:headEnd type="triangle" w="med" len="med"/>
              <a:tailEnd type="none" w="sm" len="sm"/>
            </a:ln>
          </p:spPr>
        </p:cxnSp>
        <p:sp>
          <p:nvSpPr>
            <p:cNvPr id="352" name="Google Shape;352;p21"/>
            <p:cNvSpPr txBox="1"/>
            <p:nvPr/>
          </p:nvSpPr>
          <p:spPr>
            <a:xfrm>
              <a:off x="4178172" y="482517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inc</a:t>
              </a:r>
              <a:endParaRPr sz="1800" b="1" i="0" u="none" strike="noStrike" cap="none">
                <a:solidFill>
                  <a:srgbClr val="000000"/>
                </a:solidFill>
                <a:latin typeface="Courier New"/>
                <a:ea typeface="Courier New"/>
                <a:cs typeface="Courier New"/>
                <a:sym typeface="Courier New"/>
              </a:endParaRPr>
            </a:p>
          </p:txBody>
        </p:sp>
        <p:cxnSp>
          <p:nvCxnSpPr>
            <p:cNvPr id="353" name="Google Shape;353;p21"/>
            <p:cNvCxnSpPr/>
            <p:nvPr/>
          </p:nvCxnSpPr>
          <p:spPr>
            <a:xfrm rot="10800000">
              <a:off x="5847622" y="5213021"/>
              <a:ext cx="0" cy="365688"/>
            </a:xfrm>
            <a:prstGeom prst="straightConnector1">
              <a:avLst/>
            </a:prstGeom>
            <a:noFill/>
            <a:ln w="28575" cap="flat" cmpd="sng">
              <a:solidFill>
                <a:schemeClr val="dk1"/>
              </a:solidFill>
              <a:prstDash val="solid"/>
              <a:round/>
              <a:headEnd type="triangle" w="med" len="med"/>
              <a:tailEnd type="none" w="sm" len="sm"/>
            </a:ln>
          </p:spPr>
        </p:cxnSp>
        <p:sp>
          <p:nvSpPr>
            <p:cNvPr id="354" name="Google Shape;354;p21"/>
            <p:cNvSpPr txBox="1"/>
            <p:nvPr/>
          </p:nvSpPr>
          <p:spPr>
            <a:xfrm>
              <a:off x="5272519" y="4834431"/>
              <a:ext cx="115020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reset</a:t>
              </a:r>
              <a:endParaRPr sz="1400" b="1" i="0" u="none" strike="noStrike" cap="none">
                <a:solidFill>
                  <a:srgbClr val="000000"/>
                </a:solidFill>
                <a:latin typeface="Courier New"/>
                <a:ea typeface="Courier New"/>
                <a:cs typeface="Courier New"/>
                <a:sym typeface="Courier New"/>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4 Overview</a:t>
            </a:r>
            <a:endParaRPr dirty="0"/>
          </a:p>
        </p:txBody>
      </p:sp>
      <p:sp>
        <p:nvSpPr>
          <p:cNvPr id="360" name="Google Shape;360;p5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Part I: Cornell Note Taking</a:t>
            </a:r>
            <a:endParaRPr dirty="0"/>
          </a:p>
          <a:p>
            <a:pPr marL="640080" lvl="1" indent="-283464" algn="l" rtl="0">
              <a:lnSpc>
                <a:spcPct val="110000"/>
              </a:lnSpc>
              <a:spcBef>
                <a:spcPts val="24"/>
              </a:spcBef>
              <a:spcAft>
                <a:spcPts val="0"/>
              </a:spcAft>
              <a:buSzPts val="2420"/>
              <a:buChar char="▪"/>
            </a:pPr>
            <a:r>
              <a:rPr lang="en-US" dirty="0"/>
              <a:t>Practice taking detailed notes in another class</a:t>
            </a:r>
            <a:endParaRPr dirty="0"/>
          </a:p>
          <a:p>
            <a:pPr marL="640080" lvl="1" indent="-283464" algn="l" rtl="0">
              <a:lnSpc>
                <a:spcPct val="110000"/>
              </a:lnSpc>
              <a:spcBef>
                <a:spcPts val="24"/>
              </a:spcBef>
              <a:spcAft>
                <a:spcPts val="0"/>
              </a:spcAft>
              <a:buSzPts val="2420"/>
              <a:buChar char="▪"/>
            </a:pPr>
            <a:r>
              <a:rPr lang="en-US" dirty="0"/>
              <a:t>Think critically about the technique</a:t>
            </a:r>
            <a:endParaRPr dirty="0"/>
          </a:p>
          <a:p>
            <a:pPr marL="356616" lvl="1" indent="0" algn="l" rtl="0">
              <a:lnSpc>
                <a:spcPct val="110000"/>
              </a:lnSpc>
              <a:spcBef>
                <a:spcPts val="24"/>
              </a:spcBef>
              <a:spcAft>
                <a:spcPts val="0"/>
              </a:spcAft>
              <a:buSzPts val="2420"/>
              <a:buNone/>
            </a:pPr>
            <a:endParaRPr sz="1600" dirty="0"/>
          </a:p>
          <a:p>
            <a:pPr marL="347472" lvl="0" indent="-347472" algn="l" rtl="0">
              <a:lnSpc>
                <a:spcPct val="110000"/>
              </a:lnSpc>
              <a:spcBef>
                <a:spcPts val="440"/>
              </a:spcBef>
              <a:spcAft>
                <a:spcPts val="0"/>
              </a:spcAft>
              <a:buSzPts val="2080"/>
              <a:buChar char="❖"/>
            </a:pPr>
            <a:r>
              <a:rPr lang="en-US" dirty="0"/>
              <a:t>Part II: Building Memory</a:t>
            </a:r>
            <a:endParaRPr dirty="0"/>
          </a:p>
          <a:p>
            <a:pPr marL="640080" lvl="1" indent="-283464" algn="l" rtl="0">
              <a:lnSpc>
                <a:spcPct val="110000"/>
              </a:lnSpc>
              <a:spcBef>
                <a:spcPts val="24"/>
              </a:spcBef>
              <a:spcAft>
                <a:spcPts val="0"/>
              </a:spcAft>
              <a:buSzPts val="2420"/>
              <a:buChar char="▪"/>
            </a:pPr>
            <a:r>
              <a:rPr lang="en-US" dirty="0"/>
              <a:t>Memory &amp; Sequential Logic: Build our first sequential chips, from a 1-bit register to a 16K RAM module</a:t>
            </a:r>
            <a:endParaRPr dirty="0"/>
          </a:p>
          <a:p>
            <a:pPr marL="640080" lvl="1" indent="-283464" algn="l" rtl="0">
              <a:lnSpc>
                <a:spcPct val="110000"/>
              </a:lnSpc>
              <a:spcBef>
                <a:spcPts val="24"/>
              </a:spcBef>
              <a:spcAft>
                <a:spcPts val="0"/>
              </a:spcAft>
              <a:buSzPts val="2420"/>
              <a:buChar char="▪"/>
            </a:pPr>
            <a:r>
              <a:rPr lang="en-US" dirty="0"/>
              <a:t>Program Counter: Build counter that tracks where we are in a program, with support for several operations we’ll need later</a:t>
            </a:r>
            <a:endParaRPr dirty="0"/>
          </a:p>
          <a:p>
            <a:pPr marL="640080" lvl="1" indent="-283464" algn="l" rtl="0">
              <a:lnSpc>
                <a:spcPct val="110000"/>
              </a:lnSpc>
              <a:spcBef>
                <a:spcPts val="24"/>
              </a:spcBef>
              <a:spcAft>
                <a:spcPts val="0"/>
              </a:spcAft>
              <a:buSzPts val="2420"/>
              <a:buChar char="▪"/>
            </a:pPr>
            <a:r>
              <a:rPr lang="en-US" i="1" dirty="0"/>
              <a:t>Note: Folder split for performance reasons only</a:t>
            </a:r>
            <a:endParaRPr dirty="0"/>
          </a:p>
          <a:p>
            <a:pPr marL="356616" lvl="1" indent="0" algn="l" rtl="0">
              <a:lnSpc>
                <a:spcPct val="110000"/>
              </a:lnSpc>
              <a:spcBef>
                <a:spcPts val="24"/>
              </a:spcBef>
              <a:spcAft>
                <a:spcPts val="0"/>
              </a:spcAft>
              <a:buSzPts val="2420"/>
              <a:buNone/>
            </a:pPr>
            <a:endParaRPr sz="1600" i="1" dirty="0"/>
          </a:p>
          <a:p>
            <a:pPr marL="347472" lvl="0" indent="-347472" algn="l" rtl="0">
              <a:lnSpc>
                <a:spcPct val="110000"/>
              </a:lnSpc>
              <a:spcBef>
                <a:spcPts val="440"/>
              </a:spcBef>
              <a:spcAft>
                <a:spcPts val="0"/>
              </a:spcAft>
              <a:buSzPts val="2080"/>
              <a:buChar char="❖"/>
            </a:pPr>
            <a:r>
              <a:rPr lang="en-US" dirty="0"/>
              <a:t>Part III: Project 4 Reflection</a:t>
            </a:r>
            <a:endParaRPr dirty="0"/>
          </a:p>
        </p:txBody>
      </p:sp>
      <p:sp>
        <p:nvSpPr>
          <p:cNvPr id="361" name="Google Shape;361;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0">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7" name="Google Shape;47;p4"/>
          <p:cNvSpPr txBox="1">
            <a:spLocks noGrp="1"/>
          </p:cNvSpPr>
          <p:nvPr>
            <p:ph type="body" idx="1"/>
          </p:nvPr>
        </p:nvSpPr>
        <p:spPr>
          <a:xfrm>
            <a:off x="396875" y="1362074"/>
            <a:ext cx="8366125" cy="5262843"/>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b="1" dirty="0">
                <a:solidFill>
                  <a:srgbClr val="4B2A85"/>
                </a:solidFill>
              </a:rPr>
              <a:t>Cornell Note Taking Discussion</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Compare and Contrast Cornell Notes</a:t>
            </a:r>
            <a:endParaRPr b="1" dirty="0">
              <a:solidFill>
                <a:srgbClr val="4B2A85"/>
              </a:solidFill>
            </a:endParaRP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dirty="0"/>
              <a:t>Storing Data: Bit</a:t>
            </a:r>
            <a:endParaRPr dirty="0"/>
          </a:p>
          <a:p>
            <a:pPr marL="640080" lvl="1" indent="-283464" algn="l" rtl="0">
              <a:lnSpc>
                <a:spcPct val="110000"/>
              </a:lnSpc>
              <a:spcBef>
                <a:spcPts val="24"/>
              </a:spcBef>
              <a:spcAft>
                <a:spcPts val="0"/>
              </a:spcAft>
              <a:buSzPts val="2420"/>
              <a:buChar char="▪"/>
            </a:pPr>
            <a:r>
              <a:rPr lang="en-US" dirty="0"/>
              <a:t>Bit Overview and Implementation</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dirty="0"/>
              <a:t>Representing and Building Memory</a:t>
            </a:r>
          </a:p>
          <a:p>
            <a:pPr marL="640080" lvl="1" indent="-283464" algn="l" rtl="0">
              <a:lnSpc>
                <a:spcPct val="110000"/>
              </a:lnSpc>
              <a:spcBef>
                <a:spcPts val="24"/>
              </a:spcBef>
              <a:spcAft>
                <a:spcPts val="0"/>
              </a:spcAft>
              <a:buSzPts val="2420"/>
              <a:buChar char="▪"/>
            </a:pPr>
            <a:r>
              <a:rPr lang="en-US" dirty="0"/>
              <a:t>Array Abstraction, Reading and Writing</a:t>
            </a:r>
          </a:p>
          <a:p>
            <a:pPr marL="640080" lvl="1" indent="-283464" algn="l" rtl="0">
              <a:lnSpc>
                <a:spcPct val="110000"/>
              </a:lnSpc>
              <a:spcBef>
                <a:spcPts val="24"/>
              </a:spcBef>
              <a:spcAft>
                <a:spcPts val="0"/>
              </a:spcAft>
              <a:buSzPts val="2420"/>
              <a:buChar char="▪"/>
            </a:pPr>
            <a:r>
              <a:rPr lang="en-US" dirty="0"/>
              <a:t>Building From the Bit</a:t>
            </a:r>
          </a:p>
          <a:p>
            <a:pPr marL="640080" lvl="1" indent="-129794" algn="l" rtl="0">
              <a:lnSpc>
                <a:spcPct val="110000"/>
              </a:lnSpc>
              <a:spcBef>
                <a:spcPts val="24"/>
              </a:spcBef>
              <a:spcAft>
                <a:spcPts val="0"/>
              </a:spcAft>
              <a:buSzPts val="2420"/>
              <a:buNone/>
            </a:pPr>
            <a:endParaRPr sz="800"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Program Counter (PC) Overview</a:t>
            </a:r>
            <a:endParaRPr dirty="0"/>
          </a:p>
          <a:p>
            <a:pPr marL="640080" lvl="1" indent="-283464" algn="l" rtl="0">
              <a:lnSpc>
                <a:spcPct val="110000"/>
              </a:lnSpc>
              <a:spcBef>
                <a:spcPts val="24"/>
              </a:spcBef>
              <a:spcAft>
                <a:spcPts val="0"/>
              </a:spcAft>
              <a:buSzPts val="2420"/>
              <a:buChar char="▪"/>
            </a:pPr>
            <a:r>
              <a:rPr lang="en-US" dirty="0"/>
              <a:t>Control Flow of Computer Programs</a:t>
            </a:r>
            <a:endParaRPr dirty="0"/>
          </a:p>
        </p:txBody>
      </p:sp>
      <p:sp>
        <p:nvSpPr>
          <p:cNvPr id="48" name="Google Shape;48;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spTree>
    <p:extLst>
      <p:ext uri="{BB962C8B-B14F-4D97-AF65-F5344CB8AC3E}">
        <p14:creationId xmlns:p14="http://schemas.microsoft.com/office/powerpoint/2010/main" val="2921064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Lecture 6 Wrap-up</a:t>
            </a:r>
            <a:endParaRPr dirty="0"/>
          </a:p>
        </p:txBody>
      </p:sp>
      <p:sp>
        <p:nvSpPr>
          <p:cNvPr id="367" name="Google Shape;367;p5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Stoked for these subjects lined up for Week 4!</a:t>
            </a:r>
          </a:p>
          <a:p>
            <a:pPr marL="640080" lvl="1" indent="-283464"/>
            <a:r>
              <a:rPr lang="en-US" u="sng" dirty="0"/>
              <a:t>Metacognitive Subject:</a:t>
            </a:r>
            <a:r>
              <a:rPr lang="en-US" dirty="0"/>
              <a:t> Annotation Strategies</a:t>
            </a:r>
          </a:p>
          <a:p>
            <a:pPr marL="640080" lvl="1" indent="-283464"/>
            <a:r>
              <a:rPr lang="en-US" u="sng" dirty="0"/>
              <a:t>Technical Subject:</a:t>
            </a:r>
            <a:r>
              <a:rPr lang="en-US" dirty="0"/>
              <a:t> Machine Languages and Hack Assembly</a:t>
            </a:r>
          </a:p>
          <a:p>
            <a:pPr marL="804672" lvl="1" indent="-193802"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Project Reminders:</a:t>
            </a:r>
            <a:endParaRPr dirty="0"/>
          </a:p>
          <a:p>
            <a:pPr marL="640080" lvl="1" indent="-283464"/>
            <a:r>
              <a:rPr lang="en-US" b="1" dirty="0">
                <a:solidFill>
                  <a:srgbClr val="FF0000"/>
                </a:solidFill>
              </a:rPr>
              <a:t>Project 3 due tonight (Thursday, 4/14) at 11:59pm PDT</a:t>
            </a:r>
          </a:p>
          <a:p>
            <a:pPr marL="640080" lvl="1" indent="-283464"/>
            <a:r>
              <a:rPr lang="en-US" dirty="0"/>
              <a:t>Project 4 (Cornell Note Taking &amp; Building Memory) released, due next Thursday (4/21) at 11:59pm PDT</a:t>
            </a:r>
          </a:p>
          <a:p>
            <a:pPr marL="640080" lvl="1" indent="-283464"/>
            <a:r>
              <a:rPr lang="en-US"/>
              <a:t>Late days from Project 2 and before are updated on Canvas</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68" name="Google Shape;368;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Cornell Note Taking Discussion</a:t>
            </a:r>
            <a:endParaRPr dirty="0"/>
          </a:p>
        </p:txBody>
      </p:sp>
      <p:sp>
        <p:nvSpPr>
          <p:cNvPr id="54" name="Google Shape;54;p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In small groups, compare and contrast your Cornell Notes from Tuesday’s lecture</a:t>
            </a:r>
            <a:endParaRPr dirty="0"/>
          </a:p>
          <a:p>
            <a:pPr marL="640080" lvl="1" indent="-283464" algn="l" rtl="0">
              <a:lnSpc>
                <a:spcPct val="110000"/>
              </a:lnSpc>
              <a:spcBef>
                <a:spcPts val="24"/>
              </a:spcBef>
              <a:spcAft>
                <a:spcPts val="0"/>
              </a:spcAft>
              <a:buSzPts val="2420"/>
              <a:buChar char="▪"/>
            </a:pPr>
            <a:r>
              <a:rPr lang="en-US" dirty="0"/>
              <a:t>What are some of the key points you wrote in your summary?</a:t>
            </a:r>
            <a:endParaRPr dirty="0"/>
          </a:p>
          <a:p>
            <a:pPr marL="640080" lvl="1" indent="-283464" algn="l" rtl="0">
              <a:lnSpc>
                <a:spcPct val="110000"/>
              </a:lnSpc>
              <a:spcBef>
                <a:spcPts val="24"/>
              </a:spcBef>
              <a:spcAft>
                <a:spcPts val="0"/>
              </a:spcAft>
              <a:buSzPts val="2420"/>
              <a:buChar char="▪"/>
            </a:pPr>
            <a:r>
              <a:rPr lang="en-US" dirty="0"/>
              <a:t>What were some of the questions you came up with?</a:t>
            </a:r>
            <a:endParaRPr dirty="0"/>
          </a:p>
          <a:p>
            <a:pPr marL="640080" lvl="1" indent="-283464" algn="l" rtl="0">
              <a:lnSpc>
                <a:spcPct val="110000"/>
              </a:lnSpc>
              <a:spcBef>
                <a:spcPts val="24"/>
              </a:spcBef>
              <a:spcAft>
                <a:spcPts val="0"/>
              </a:spcAft>
              <a:buSzPts val="2420"/>
              <a:buChar char="▪"/>
            </a:pPr>
            <a:r>
              <a:rPr lang="en-US" dirty="0"/>
              <a:t>What are you still left feeling confused/uncertain about after Tuesday’s lecture?</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5" name="Google Shape;55;p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8" name="Google Shape;48;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sp>
        <p:nvSpPr>
          <p:cNvPr id="47" name="Google Shape;47;p4"/>
          <p:cNvSpPr txBox="1">
            <a:spLocks noGrp="1"/>
          </p:cNvSpPr>
          <p:nvPr>
            <p:ph type="body" idx="1"/>
          </p:nvPr>
        </p:nvSpPr>
        <p:spPr>
          <a:xfrm>
            <a:off x="396875" y="1362074"/>
            <a:ext cx="8366125" cy="5262843"/>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solidFill>
                  <a:schemeClr val="tx1"/>
                </a:solidFill>
              </a:rPr>
              <a:t>Cornell Note Taking Discussion</a:t>
            </a:r>
            <a:endParaRPr dirty="0">
              <a:solidFill>
                <a:schemeClr val="tx1"/>
              </a:solidFill>
            </a:endParaRPr>
          </a:p>
          <a:p>
            <a:pPr marL="640080" lvl="1" indent="-283464" algn="l" rtl="0">
              <a:lnSpc>
                <a:spcPct val="110000"/>
              </a:lnSpc>
              <a:spcBef>
                <a:spcPts val="24"/>
              </a:spcBef>
              <a:spcAft>
                <a:spcPts val="0"/>
              </a:spcAft>
              <a:buSzPts val="2420"/>
              <a:buChar char="▪"/>
            </a:pPr>
            <a:r>
              <a:rPr lang="en-US" dirty="0">
                <a:solidFill>
                  <a:schemeClr val="tx1"/>
                </a:solidFill>
              </a:rPr>
              <a:t>Compare and Contrast Cornell Notes</a:t>
            </a:r>
            <a:endParaRPr dirty="0">
              <a:solidFill>
                <a:schemeClr val="tx1"/>
              </a:solidFill>
            </a:endParaRP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b="1" dirty="0">
                <a:solidFill>
                  <a:srgbClr val="4B2A85"/>
                </a:solidFill>
              </a:rPr>
              <a:t>Storing Data: Bit</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Bit Overview and Implementation</a:t>
            </a:r>
            <a:endParaRPr b="1" dirty="0">
              <a:solidFill>
                <a:srgbClr val="4B2A85"/>
              </a:solidFill>
            </a:endParaRPr>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Char char="❖"/>
            </a:pPr>
            <a:r>
              <a:rPr lang="en-US" dirty="0"/>
              <a:t>Representing and Building Memory</a:t>
            </a:r>
          </a:p>
          <a:p>
            <a:pPr marL="640080" lvl="1" indent="-283464" algn="l" rtl="0">
              <a:lnSpc>
                <a:spcPct val="110000"/>
              </a:lnSpc>
              <a:spcBef>
                <a:spcPts val="24"/>
              </a:spcBef>
              <a:spcAft>
                <a:spcPts val="0"/>
              </a:spcAft>
              <a:buSzPts val="2420"/>
              <a:buChar char="▪"/>
            </a:pPr>
            <a:r>
              <a:rPr lang="en-US" dirty="0"/>
              <a:t>Array Abstraction, Reading and Writing</a:t>
            </a:r>
          </a:p>
          <a:p>
            <a:pPr marL="640080" lvl="1" indent="-283464" algn="l" rtl="0">
              <a:lnSpc>
                <a:spcPct val="110000"/>
              </a:lnSpc>
              <a:spcBef>
                <a:spcPts val="24"/>
              </a:spcBef>
              <a:spcAft>
                <a:spcPts val="0"/>
              </a:spcAft>
              <a:buSzPts val="2420"/>
              <a:buChar char="▪"/>
            </a:pPr>
            <a:r>
              <a:rPr lang="en-US" dirty="0"/>
              <a:t>Building From the Bit</a:t>
            </a:r>
          </a:p>
          <a:p>
            <a:pPr marL="640080" lvl="1" indent="-129794" algn="l" rtl="0">
              <a:lnSpc>
                <a:spcPct val="110000"/>
              </a:lnSpc>
              <a:spcBef>
                <a:spcPts val="24"/>
              </a:spcBef>
              <a:spcAft>
                <a:spcPts val="0"/>
              </a:spcAft>
              <a:buSzPts val="2420"/>
              <a:buNone/>
            </a:pPr>
            <a:endParaRPr sz="800"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Program Counter (PC) Overview</a:t>
            </a:r>
            <a:endParaRPr dirty="0"/>
          </a:p>
          <a:p>
            <a:pPr marL="640080" lvl="1" indent="-283464" algn="l" rtl="0">
              <a:lnSpc>
                <a:spcPct val="110000"/>
              </a:lnSpc>
              <a:spcBef>
                <a:spcPts val="24"/>
              </a:spcBef>
              <a:spcAft>
                <a:spcPts val="0"/>
              </a:spcAft>
              <a:buSzPts val="2420"/>
              <a:buChar char="▪"/>
            </a:pPr>
            <a:r>
              <a:rPr lang="en-US" dirty="0"/>
              <a:t>Control Flow of Computer Programs</a:t>
            </a:r>
            <a:endParaRPr dirty="0"/>
          </a:p>
        </p:txBody>
      </p:sp>
    </p:spTree>
    <p:extLst>
      <p:ext uri="{BB962C8B-B14F-4D97-AF65-F5344CB8AC3E}">
        <p14:creationId xmlns:p14="http://schemas.microsoft.com/office/powerpoint/2010/main" val="142232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Memory can be though of as which data structure? How is memory similar to this data structure? Different?</a:t>
            </a:r>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pic>
        <p:nvPicPr>
          <p:cNvPr id="1026" name="Picture 2" descr="Random-access memory - Wikipedia">
            <a:extLst>
              <a:ext uri="{FF2B5EF4-FFF2-40B4-BE49-F238E27FC236}">
                <a16:creationId xmlns:a16="http://schemas.microsoft.com/office/drawing/2014/main" id="{E5AFA685-2324-4448-A858-8147B1E0D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698" y="3805944"/>
            <a:ext cx="3803702" cy="1983737"/>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99;p7">
            <a:extLst>
              <a:ext uri="{FF2B5EF4-FFF2-40B4-BE49-F238E27FC236}">
                <a16:creationId xmlns:a16="http://schemas.microsoft.com/office/drawing/2014/main" id="{2C94029B-7B42-684B-9F56-57CC0BCB3D49}"/>
              </a:ext>
            </a:extLst>
          </p:cNvPr>
          <p:cNvSpPr txBox="1">
            <a:spLocks/>
          </p:cNvSpPr>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Map</a:t>
            </a:r>
            <a:endParaRPr lang="en-US" dirty="0"/>
          </a:p>
          <a:p>
            <a:pPr marL="610870" indent="-514350">
              <a:buSzPts val="2600"/>
              <a:buFont typeface="Arial"/>
              <a:buAutoNum type="alphaUcPeriod"/>
            </a:pPr>
            <a:r>
              <a:rPr lang="en-US" dirty="0">
                <a:solidFill>
                  <a:srgbClr val="00B050"/>
                </a:solidFill>
              </a:rPr>
              <a:t>Array</a:t>
            </a:r>
          </a:p>
          <a:p>
            <a:pPr marL="610870" indent="-514350">
              <a:buSzPts val="2600"/>
              <a:buFont typeface="Arial"/>
              <a:buAutoNum type="alphaUcPeriod"/>
            </a:pPr>
            <a:r>
              <a:rPr lang="en-US" dirty="0">
                <a:solidFill>
                  <a:srgbClr val="FF329A"/>
                </a:solidFill>
              </a:rPr>
              <a:t>Queue</a:t>
            </a:r>
          </a:p>
          <a:p>
            <a:pPr marL="610870" indent="-514350">
              <a:buSzPts val="2600"/>
              <a:buFont typeface="Arial"/>
              <a:buAutoNum type="alphaUcPeriod"/>
            </a:pPr>
            <a:r>
              <a:rPr lang="en-US" dirty="0">
                <a:solidFill>
                  <a:srgbClr val="00B0F0"/>
                </a:solidFill>
              </a:rPr>
              <a:t>Tree</a:t>
            </a:r>
          </a:p>
          <a:p>
            <a:pPr marL="610870" indent="-514350">
              <a:buSzPts val="2600"/>
              <a:buFont typeface="Arial"/>
              <a:buAutoNum type="alphaUcPeriod"/>
            </a:pPr>
            <a:r>
              <a:rPr lang="en-US" dirty="0">
                <a:solidFill>
                  <a:srgbClr val="9A6533"/>
                </a:solidFill>
              </a:rPr>
              <a:t>We’re lost…</a:t>
            </a:r>
            <a:endParaRPr lang="en-US" dirty="0"/>
          </a:p>
        </p:txBody>
      </p:sp>
    </p:spTree>
    <p:extLst>
      <p:ext uri="{BB962C8B-B14F-4D97-AF65-F5344CB8AC3E}">
        <p14:creationId xmlns:p14="http://schemas.microsoft.com/office/powerpoint/2010/main" val="215734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Computer Overview</a:t>
            </a:r>
            <a:endParaRPr/>
          </a:p>
        </p:txBody>
      </p:sp>
      <p:sp>
        <p:nvSpPr>
          <p:cNvPr id="68" name="Google Shape;68;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CPU is the “brain” of our computer</a:t>
            </a:r>
            <a:endParaRPr dirty="0"/>
          </a:p>
          <a:p>
            <a:pPr marL="640080" lvl="1" indent="-283464" algn="l" rtl="0">
              <a:lnSpc>
                <a:spcPct val="110000"/>
              </a:lnSpc>
              <a:spcBef>
                <a:spcPts val="24"/>
              </a:spcBef>
              <a:spcAft>
                <a:spcPts val="0"/>
              </a:spcAft>
              <a:buSzPts val="2420"/>
              <a:buChar char="▪"/>
            </a:pPr>
            <a:r>
              <a:rPr lang="en-US" dirty="0"/>
              <a:t>Does necessary computations (add, subtract, multiply, etc.)</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Memory is used to store values for later use</a:t>
            </a:r>
            <a:endParaRPr dirty="0"/>
          </a:p>
          <a:p>
            <a:pPr marL="640080" lvl="1" indent="-283464" algn="l" rtl="0">
              <a:lnSpc>
                <a:spcPct val="110000"/>
              </a:lnSpc>
              <a:spcBef>
                <a:spcPts val="24"/>
              </a:spcBef>
              <a:spcAft>
                <a:spcPts val="0"/>
              </a:spcAft>
              <a:buSzPts val="2420"/>
              <a:buChar char="▪"/>
            </a:pPr>
            <a:r>
              <a:rPr lang="en-US" dirty="0"/>
              <a:t>Requires persistence across multiple computations</a:t>
            </a:r>
            <a:endParaRPr dirty="0"/>
          </a:p>
          <a:p>
            <a:pPr marL="640080" lvl="1" indent="-283464" algn="l" rtl="0">
              <a:lnSpc>
                <a:spcPct val="110000"/>
              </a:lnSpc>
              <a:spcBef>
                <a:spcPts val="24"/>
              </a:spcBef>
              <a:spcAft>
                <a:spcPts val="0"/>
              </a:spcAft>
              <a:buSzPts val="2420"/>
              <a:buChar char="▪"/>
            </a:pPr>
            <a:r>
              <a:rPr lang="en-US" dirty="0"/>
              <a:t>Needs to change values at our discretion</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9" name="Google Shape;69;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pic>
        <p:nvPicPr>
          <p:cNvPr id="70" name="Google Shape;70;p9" descr="High level image of our computer. On the left Memory is depicted, and on the right the CPU is shown. There are arrows connecting the CPU and Memory to show that data is passed between them.&#10;&#10;Memory is labeled &quot;data and instructions&quot; since it stores both data and code for programs.&#10;&#10;The CPU has a box labeled &quot;Program Counter&quot; inside of it. This is to show that the CPU uses the program counter to determine &quot;what line of code it should execute next&quot;. " title="Computer Overview w/Memory"/>
          <p:cNvPicPr preferRelativeResize="0"/>
          <p:nvPr/>
        </p:nvPicPr>
        <p:blipFill rotWithShape="1">
          <a:blip r:embed="rId3">
            <a:alphaModFix/>
          </a:blip>
          <a:srcRect/>
          <a:stretch/>
        </p:blipFill>
        <p:spPr>
          <a:xfrm>
            <a:off x="2305050" y="3998277"/>
            <a:ext cx="4533900" cy="2752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Storing Data: Bit</a:t>
            </a:r>
            <a:endParaRPr/>
          </a:p>
        </p:txBody>
      </p:sp>
      <p:sp>
        <p:nvSpPr>
          <p:cNvPr id="76" name="Google Shape;76;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A Flip-Flop changes state </a:t>
            </a:r>
            <a:r>
              <a:rPr lang="en-US" i="1" dirty="0"/>
              <a:t>every</a:t>
            </a:r>
            <a:r>
              <a:rPr lang="en-US" dirty="0"/>
              <a:t> clock cycle</a:t>
            </a:r>
            <a:endParaRPr dirty="0"/>
          </a:p>
          <a:p>
            <a:pPr marL="347472" lvl="0" indent="-215392"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Char char="❖"/>
            </a:pPr>
            <a:r>
              <a:rPr lang="en-US" dirty="0"/>
              <a:t>We will build the abstraction of a “Bit” that only changes when we instruct it to</a:t>
            </a:r>
            <a:endParaRPr dirty="0"/>
          </a:p>
          <a:p>
            <a:pPr marL="347472" lvl="0" indent="-215392" algn="l" rtl="0">
              <a:lnSpc>
                <a:spcPct val="110000"/>
              </a:lnSpc>
              <a:spcBef>
                <a:spcPts val="440"/>
              </a:spcBef>
              <a:spcAft>
                <a:spcPts val="0"/>
              </a:spcAft>
              <a:buSzPts val="2080"/>
              <a:buNone/>
            </a:pPr>
            <a:endParaRPr dirty="0"/>
          </a:p>
        </p:txBody>
      </p:sp>
      <p:sp>
        <p:nvSpPr>
          <p:cNvPr id="77" name="Google Shape;77;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grpSp>
        <p:nvGrpSpPr>
          <p:cNvPr id="78" name="Google Shape;78;p10"/>
          <p:cNvGrpSpPr/>
          <p:nvPr/>
        </p:nvGrpSpPr>
        <p:grpSpPr>
          <a:xfrm>
            <a:off x="2165900" y="3130125"/>
            <a:ext cx="4788218" cy="1856573"/>
            <a:chOff x="2090898" y="4086089"/>
            <a:chExt cx="4788218" cy="1856573"/>
          </a:xfrm>
        </p:grpSpPr>
        <p:sp>
          <p:nvSpPr>
            <p:cNvPr id="79" name="Google Shape;79;p10"/>
            <p:cNvSpPr/>
            <p:nvPr/>
          </p:nvSpPr>
          <p:spPr>
            <a:xfrm>
              <a:off x="3799853" y="5109904"/>
              <a:ext cx="1371600" cy="832758"/>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ourier New"/>
                  <a:ea typeface="Courier New"/>
                  <a:cs typeface="Courier New"/>
                  <a:sym typeface="Courier New"/>
                </a:rPr>
                <a:t>Bit</a:t>
              </a:r>
              <a:endParaRPr sz="1400" b="0" i="0" u="none" strike="noStrike" cap="none">
                <a:solidFill>
                  <a:srgbClr val="000000"/>
                </a:solidFill>
                <a:latin typeface="Courier New"/>
                <a:ea typeface="Courier New"/>
                <a:cs typeface="Courier New"/>
                <a:sym typeface="Courier New"/>
              </a:endParaRPr>
            </a:p>
          </p:txBody>
        </p:sp>
        <p:sp>
          <p:nvSpPr>
            <p:cNvPr id="80" name="Google Shape;80;p10"/>
            <p:cNvSpPr/>
            <p:nvPr/>
          </p:nvSpPr>
          <p:spPr>
            <a:xfrm>
              <a:off x="4380794" y="5761871"/>
              <a:ext cx="209718" cy="180791"/>
            </a:xfrm>
            <a:prstGeom prst="triangle">
              <a:avLst>
                <a:gd name="adj" fmla="val 50000"/>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81" name="Google Shape;81;p10"/>
            <p:cNvCxnSpPr/>
            <p:nvPr/>
          </p:nvCxnSpPr>
          <p:spPr>
            <a:xfrm>
              <a:off x="2857318" y="5545032"/>
              <a:ext cx="942535" cy="0"/>
            </a:xfrm>
            <a:prstGeom prst="straightConnector1">
              <a:avLst/>
            </a:prstGeom>
            <a:noFill/>
            <a:ln w="38100" cap="flat" cmpd="sng">
              <a:solidFill>
                <a:schemeClr val="dk1"/>
              </a:solidFill>
              <a:prstDash val="solid"/>
              <a:round/>
              <a:headEnd type="none" w="sm" len="sm"/>
              <a:tailEnd type="stealth" w="med" len="med"/>
            </a:ln>
          </p:spPr>
        </p:cxnSp>
        <p:cxnSp>
          <p:nvCxnSpPr>
            <p:cNvPr id="82" name="Google Shape;82;p10"/>
            <p:cNvCxnSpPr/>
            <p:nvPr/>
          </p:nvCxnSpPr>
          <p:spPr>
            <a:xfrm>
              <a:off x="5167870" y="5495925"/>
              <a:ext cx="942535" cy="0"/>
            </a:xfrm>
            <a:prstGeom prst="straightConnector1">
              <a:avLst/>
            </a:prstGeom>
            <a:noFill/>
            <a:ln w="38100" cap="flat" cmpd="sng">
              <a:solidFill>
                <a:schemeClr val="dk1"/>
              </a:solidFill>
              <a:prstDash val="solid"/>
              <a:round/>
              <a:headEnd type="none" w="sm" len="sm"/>
              <a:tailEnd type="stealth" w="med" len="med"/>
            </a:ln>
          </p:spPr>
        </p:cxnSp>
        <p:cxnSp>
          <p:nvCxnSpPr>
            <p:cNvPr id="83" name="Google Shape;83;p10"/>
            <p:cNvCxnSpPr/>
            <p:nvPr/>
          </p:nvCxnSpPr>
          <p:spPr>
            <a:xfrm rot="10800000">
              <a:off x="4491484" y="4486158"/>
              <a:ext cx="0" cy="623746"/>
            </a:xfrm>
            <a:prstGeom prst="straightConnector1">
              <a:avLst/>
            </a:prstGeom>
            <a:noFill/>
            <a:ln w="38100" cap="flat" cmpd="sng">
              <a:solidFill>
                <a:schemeClr val="dk1"/>
              </a:solidFill>
              <a:prstDash val="solid"/>
              <a:round/>
              <a:headEnd type="stealth" w="med" len="med"/>
              <a:tailEnd type="none" w="sm" len="sm"/>
            </a:ln>
          </p:spPr>
        </p:cxnSp>
        <p:sp>
          <p:nvSpPr>
            <p:cNvPr id="84" name="Google Shape;84;p10"/>
            <p:cNvSpPr txBox="1"/>
            <p:nvPr/>
          </p:nvSpPr>
          <p:spPr>
            <a:xfrm>
              <a:off x="4039253" y="4086089"/>
              <a:ext cx="892799"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load</a:t>
              </a:r>
              <a:endParaRPr sz="2000" b="1" i="0" u="none" strike="noStrike" cap="none">
                <a:solidFill>
                  <a:srgbClr val="000000"/>
                </a:solidFill>
                <a:latin typeface="Courier New"/>
                <a:ea typeface="Courier New"/>
                <a:cs typeface="Courier New"/>
                <a:sym typeface="Courier New"/>
              </a:endParaRPr>
            </a:p>
          </p:txBody>
        </p:sp>
        <p:sp>
          <p:nvSpPr>
            <p:cNvPr id="85" name="Google Shape;85;p10"/>
            <p:cNvSpPr txBox="1"/>
            <p:nvPr/>
          </p:nvSpPr>
          <p:spPr>
            <a:xfrm>
              <a:off x="2090898" y="5360365"/>
              <a:ext cx="787655"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in</a:t>
              </a:r>
              <a:endParaRPr sz="2000" b="1" i="0" u="none" strike="noStrike" cap="none">
                <a:solidFill>
                  <a:srgbClr val="000000"/>
                </a:solidFill>
                <a:latin typeface="Courier New"/>
                <a:ea typeface="Courier New"/>
                <a:cs typeface="Courier New"/>
                <a:sym typeface="Courier New"/>
              </a:endParaRPr>
            </a:p>
          </p:txBody>
        </p:sp>
        <p:sp>
          <p:nvSpPr>
            <p:cNvPr id="86" name="Google Shape;86;p10"/>
            <p:cNvSpPr txBox="1"/>
            <p:nvPr/>
          </p:nvSpPr>
          <p:spPr>
            <a:xfrm>
              <a:off x="6091461" y="5311258"/>
              <a:ext cx="787655"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out</a:t>
              </a:r>
              <a:endParaRPr sz="2000" b="1" i="0" u="none" strike="noStrike" cap="none">
                <a:solidFill>
                  <a:srgbClr val="000000"/>
                </a:solidFill>
                <a:latin typeface="Courier New"/>
                <a:ea typeface="Courier New"/>
                <a:cs typeface="Courier New"/>
                <a:sym typeface="Courier New"/>
              </a:endParaRPr>
            </a:p>
          </p:txBody>
        </p:sp>
      </p:grpSp>
      <p:sp>
        <p:nvSpPr>
          <p:cNvPr id="87" name="Google Shape;87;p10"/>
          <p:cNvSpPr txBox="1"/>
          <p:nvPr/>
        </p:nvSpPr>
        <p:spPr>
          <a:xfrm>
            <a:off x="0" y="5634517"/>
            <a:ext cx="9144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if load(t-1)    out(t) = in(t-1)</a:t>
            </a:r>
            <a:endParaRPr sz="1400" b="1" i="0" u="none" strike="noStrike" cap="none">
              <a:solidFill>
                <a:schemeClr val="dk1"/>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 else            out(t) = out(t-1)</a:t>
            </a:r>
            <a:endParaRPr sz="1400" b="1" i="0" u="none" strike="noStrike" cap="none">
              <a:solidFill>
                <a:schemeClr val="dk1"/>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Bit Behavior</a:t>
            </a:r>
            <a:endParaRPr/>
          </a:p>
        </p:txBody>
      </p:sp>
      <p:sp>
        <p:nvSpPr>
          <p:cNvPr id="94" name="Google Shape;94;p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graphicFrame>
        <p:nvGraphicFramePr>
          <p:cNvPr id="95" name="Google Shape;95;p3"/>
          <p:cNvGraphicFramePr/>
          <p:nvPr/>
        </p:nvGraphicFramePr>
        <p:xfrm>
          <a:off x="1683133" y="1329590"/>
          <a:ext cx="6581000" cy="3565890"/>
        </p:xfrm>
        <a:graphic>
          <a:graphicData uri="http://schemas.openxmlformats.org/drawingml/2006/table">
            <a:tbl>
              <a:tblPr>
                <a:noFill/>
                <a:tableStyleId>{247F5C1C-490F-425E-B605-2E567EFB3486}</a:tableStyleId>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1"/>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7"/>
                  </a:ext>
                </a:extLst>
              </a:tr>
              <a:tr h="348800">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96" name="Google Shape;96;p3"/>
          <p:cNvSpPr txBox="1"/>
          <p:nvPr/>
        </p:nvSpPr>
        <p:spPr>
          <a:xfrm>
            <a:off x="1355090" y="193712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97" name="Google Shape;97;p3"/>
          <p:cNvSpPr txBox="1"/>
          <p:nvPr/>
        </p:nvSpPr>
        <p:spPr>
          <a:xfrm>
            <a:off x="1349647" y="15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98" name="Google Shape;98;p3"/>
          <p:cNvSpPr txBox="1"/>
          <p:nvPr/>
        </p:nvSpPr>
        <p:spPr>
          <a:xfrm>
            <a:off x="357018" y="289897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99" name="Google Shape;99;p3"/>
          <p:cNvSpPr txBox="1"/>
          <p:nvPr/>
        </p:nvSpPr>
        <p:spPr>
          <a:xfrm>
            <a:off x="1360533" y="31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100" name="Google Shape;100;p3"/>
          <p:cNvSpPr txBox="1"/>
          <p:nvPr/>
        </p:nvSpPr>
        <p:spPr>
          <a:xfrm>
            <a:off x="1355090" y="27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101" name="Google Shape;101;p3"/>
          <p:cNvSpPr txBox="1"/>
          <p:nvPr/>
        </p:nvSpPr>
        <p:spPr>
          <a:xfrm>
            <a:off x="357018" y="403079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102" name="Google Shape;102;p3"/>
          <p:cNvSpPr txBox="1"/>
          <p:nvPr/>
        </p:nvSpPr>
        <p:spPr>
          <a:xfrm>
            <a:off x="1354167" y="43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103" name="Google Shape;103;p3"/>
          <p:cNvSpPr txBox="1"/>
          <p:nvPr/>
        </p:nvSpPr>
        <p:spPr>
          <a:xfrm>
            <a:off x="1348724" y="3902353"/>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104" name="Google Shape;104;p3"/>
          <p:cNvSpPr txBox="1"/>
          <p:nvPr/>
        </p:nvSpPr>
        <p:spPr>
          <a:xfrm>
            <a:off x="3284580"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105" name="Google Shape;105;p3"/>
          <p:cNvSpPr txBox="1"/>
          <p:nvPr/>
        </p:nvSpPr>
        <p:spPr>
          <a:xfrm>
            <a:off x="4612637"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106" name="Google Shape;106;p3"/>
          <p:cNvSpPr txBox="1"/>
          <p:nvPr/>
        </p:nvSpPr>
        <p:spPr>
          <a:xfrm>
            <a:off x="5925471"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107" name="Google Shape;107;p3"/>
          <p:cNvSpPr txBox="1"/>
          <p:nvPr/>
        </p:nvSpPr>
        <p:spPr>
          <a:xfrm>
            <a:off x="7238305"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108" name="Google Shape;108;p3"/>
          <p:cNvSpPr txBox="1"/>
          <p:nvPr/>
        </p:nvSpPr>
        <p:spPr>
          <a:xfrm>
            <a:off x="1956523" y="4563910"/>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
        <p:nvSpPr>
          <p:cNvPr id="109" name="Google Shape;109;p3"/>
          <p:cNvSpPr txBox="1"/>
          <p:nvPr/>
        </p:nvSpPr>
        <p:spPr>
          <a:xfrm>
            <a:off x="319173" y="1734987"/>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load</a:t>
            </a:r>
            <a:endParaRPr sz="1400" b="0" i="0" u="none" strike="noStrike" cap="none">
              <a:solidFill>
                <a:srgbClr val="000000"/>
              </a:solidFill>
              <a:latin typeface="Courier New"/>
              <a:ea typeface="Courier New"/>
              <a:cs typeface="Courier New"/>
              <a:sym typeface="Courier New"/>
            </a:endParaRPr>
          </a:p>
        </p:txBody>
      </p:sp>
      <p:sp>
        <p:nvSpPr>
          <p:cNvPr id="110" name="Google Shape;110;p3"/>
          <p:cNvSpPr/>
          <p:nvPr/>
        </p:nvSpPr>
        <p:spPr>
          <a:xfrm>
            <a:off x="1623043" y="1502214"/>
            <a:ext cx="1466385" cy="808892"/>
          </a:xfrm>
          <a:prstGeom prst="ellipse">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11" name="Google Shape;111;p3"/>
          <p:cNvCxnSpPr/>
          <p:nvPr/>
        </p:nvCxnSpPr>
        <p:spPr>
          <a:xfrm>
            <a:off x="2303741" y="2996428"/>
            <a:ext cx="1319248" cy="1034363"/>
          </a:xfrm>
          <a:prstGeom prst="straightConnector1">
            <a:avLst/>
          </a:prstGeom>
          <a:noFill/>
          <a:ln w="38100" cap="flat" cmpd="sng">
            <a:solidFill>
              <a:srgbClr val="00B0F0"/>
            </a:solidFill>
            <a:prstDash val="solid"/>
            <a:round/>
            <a:headEnd type="none" w="sm" len="sm"/>
            <a:tailEnd type="stealth" w="med" len="med"/>
          </a:ln>
        </p:spPr>
      </p:cxnSp>
      <p:grpSp>
        <p:nvGrpSpPr>
          <p:cNvPr id="112" name="Google Shape;112;p3"/>
          <p:cNvGrpSpPr/>
          <p:nvPr/>
        </p:nvGrpSpPr>
        <p:grpSpPr>
          <a:xfrm>
            <a:off x="5529458" y="5027392"/>
            <a:ext cx="3417694" cy="1474753"/>
            <a:chOff x="2524510" y="4221363"/>
            <a:chExt cx="3989058" cy="1721299"/>
          </a:xfrm>
        </p:grpSpPr>
        <p:sp>
          <p:nvSpPr>
            <p:cNvPr id="113" name="Google Shape;113;p3"/>
            <p:cNvSpPr/>
            <p:nvPr/>
          </p:nvSpPr>
          <p:spPr>
            <a:xfrm>
              <a:off x="3799853" y="5109904"/>
              <a:ext cx="1371600" cy="832758"/>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ourier New"/>
                  <a:ea typeface="Courier New"/>
                  <a:cs typeface="Courier New"/>
                  <a:sym typeface="Courier New"/>
                </a:rPr>
                <a:t>Bit</a:t>
              </a:r>
              <a:endParaRPr sz="1400" b="0" i="0" u="none" strike="noStrike" cap="none">
                <a:solidFill>
                  <a:srgbClr val="000000"/>
                </a:solidFill>
                <a:latin typeface="Courier New"/>
                <a:ea typeface="Courier New"/>
                <a:cs typeface="Courier New"/>
                <a:sym typeface="Courier New"/>
              </a:endParaRPr>
            </a:p>
          </p:txBody>
        </p:sp>
        <p:sp>
          <p:nvSpPr>
            <p:cNvPr id="114" name="Google Shape;114;p3"/>
            <p:cNvSpPr/>
            <p:nvPr/>
          </p:nvSpPr>
          <p:spPr>
            <a:xfrm>
              <a:off x="4380794" y="5761871"/>
              <a:ext cx="209718" cy="180791"/>
            </a:xfrm>
            <a:prstGeom prst="triangle">
              <a:avLst>
                <a:gd name="adj" fmla="val 50000"/>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115" name="Google Shape;115;p3"/>
            <p:cNvCxnSpPr/>
            <p:nvPr/>
          </p:nvCxnSpPr>
          <p:spPr>
            <a:xfrm>
              <a:off x="3200968" y="5545032"/>
              <a:ext cx="598885" cy="0"/>
            </a:xfrm>
            <a:prstGeom prst="straightConnector1">
              <a:avLst/>
            </a:prstGeom>
            <a:noFill/>
            <a:ln w="38100" cap="flat" cmpd="sng">
              <a:solidFill>
                <a:schemeClr val="dk1"/>
              </a:solidFill>
              <a:prstDash val="solid"/>
              <a:round/>
              <a:headEnd type="none" w="sm" len="sm"/>
              <a:tailEnd type="stealth" w="med" len="med"/>
            </a:ln>
          </p:spPr>
        </p:cxnSp>
        <p:cxnSp>
          <p:nvCxnSpPr>
            <p:cNvPr id="116" name="Google Shape;116;p3"/>
            <p:cNvCxnSpPr/>
            <p:nvPr/>
          </p:nvCxnSpPr>
          <p:spPr>
            <a:xfrm>
              <a:off x="5167870" y="5495925"/>
              <a:ext cx="597670" cy="0"/>
            </a:xfrm>
            <a:prstGeom prst="straightConnector1">
              <a:avLst/>
            </a:prstGeom>
            <a:noFill/>
            <a:ln w="38100" cap="flat" cmpd="sng">
              <a:solidFill>
                <a:schemeClr val="dk1"/>
              </a:solidFill>
              <a:prstDash val="solid"/>
              <a:round/>
              <a:headEnd type="none" w="sm" len="sm"/>
              <a:tailEnd type="stealth" w="med" len="med"/>
            </a:ln>
          </p:spPr>
        </p:cxnSp>
        <p:cxnSp>
          <p:nvCxnSpPr>
            <p:cNvPr id="117" name="Google Shape;117;p3"/>
            <p:cNvCxnSpPr/>
            <p:nvPr/>
          </p:nvCxnSpPr>
          <p:spPr>
            <a:xfrm rot="10800000">
              <a:off x="4491484" y="4697617"/>
              <a:ext cx="0" cy="412286"/>
            </a:xfrm>
            <a:prstGeom prst="straightConnector1">
              <a:avLst/>
            </a:prstGeom>
            <a:noFill/>
            <a:ln w="38100" cap="flat" cmpd="sng">
              <a:solidFill>
                <a:schemeClr val="dk1"/>
              </a:solidFill>
              <a:prstDash val="solid"/>
              <a:round/>
              <a:headEnd type="stealth" w="med" len="med"/>
              <a:tailEnd type="none" w="sm" len="sm"/>
            </a:ln>
          </p:spPr>
        </p:cxnSp>
        <p:sp>
          <p:nvSpPr>
            <p:cNvPr id="118" name="Google Shape;118;p3"/>
            <p:cNvSpPr txBox="1"/>
            <p:nvPr/>
          </p:nvSpPr>
          <p:spPr>
            <a:xfrm>
              <a:off x="3948770" y="4221363"/>
              <a:ext cx="1114088" cy="466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load</a:t>
              </a:r>
              <a:endParaRPr sz="2000" b="1" i="0" u="none" strike="noStrike" cap="none">
                <a:solidFill>
                  <a:srgbClr val="000000"/>
                </a:solidFill>
                <a:latin typeface="Courier New"/>
                <a:ea typeface="Courier New"/>
                <a:cs typeface="Courier New"/>
                <a:sym typeface="Courier New"/>
              </a:endParaRPr>
            </a:p>
          </p:txBody>
        </p:sp>
        <p:sp>
          <p:nvSpPr>
            <p:cNvPr id="119" name="Google Shape;119;p3"/>
            <p:cNvSpPr txBox="1"/>
            <p:nvPr/>
          </p:nvSpPr>
          <p:spPr>
            <a:xfrm>
              <a:off x="2524510" y="5312542"/>
              <a:ext cx="787655"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in</a:t>
              </a:r>
              <a:endParaRPr sz="2000" b="1" i="0" u="none" strike="noStrike" cap="none">
                <a:solidFill>
                  <a:srgbClr val="000000"/>
                </a:solidFill>
                <a:latin typeface="Courier New"/>
                <a:ea typeface="Courier New"/>
                <a:cs typeface="Courier New"/>
                <a:sym typeface="Courier New"/>
              </a:endParaRPr>
            </a:p>
          </p:txBody>
        </p:sp>
        <p:sp>
          <p:nvSpPr>
            <p:cNvPr id="120" name="Google Shape;120;p3"/>
            <p:cNvSpPr txBox="1"/>
            <p:nvPr/>
          </p:nvSpPr>
          <p:spPr>
            <a:xfrm>
              <a:off x="5725913" y="5267053"/>
              <a:ext cx="787655"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out</a:t>
              </a:r>
              <a:endParaRPr sz="2000" b="1" i="0" u="none" strike="noStrike" cap="none">
                <a:solidFill>
                  <a:srgbClr val="000000"/>
                </a:solidFill>
                <a:latin typeface="Courier New"/>
                <a:ea typeface="Courier New"/>
                <a:cs typeface="Courier New"/>
                <a:sym typeface="Courier New"/>
              </a:endParaRPr>
            </a:p>
          </p:txBody>
        </p:sp>
      </p:grpSp>
      <p:sp>
        <p:nvSpPr>
          <p:cNvPr id="121" name="Google Shape;121;p3"/>
          <p:cNvSpPr txBox="1"/>
          <p:nvPr/>
        </p:nvSpPr>
        <p:spPr>
          <a:xfrm>
            <a:off x="112971" y="5807526"/>
            <a:ext cx="552101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if load(t-1)    out(t) = in(t-1)</a:t>
            </a:r>
            <a:endParaRPr sz="1400" b="1" i="0" u="none" strike="noStrike" cap="none">
              <a:solidFill>
                <a:schemeClr val="dk1"/>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 else            out(t) = out(t-1)</a:t>
            </a:r>
            <a:endParaRPr sz="1400" b="1" i="0" u="none" strike="noStrike" cap="none">
              <a:solidFill>
                <a:schemeClr val="dk1"/>
              </a:solidFill>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2009</Words>
  <Application>Microsoft Macintosh PowerPoint</Application>
  <PresentationFormat>On-screen Show (4:3)</PresentationFormat>
  <Paragraphs>508</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Noto Sans Symbols</vt:lpstr>
      <vt:lpstr>Arial</vt:lpstr>
      <vt:lpstr>Arial Narrow</vt:lpstr>
      <vt:lpstr>Calibri</vt:lpstr>
      <vt:lpstr>Consolas</vt:lpstr>
      <vt:lpstr>Courier New</vt:lpstr>
      <vt:lpstr>Times New Roman</vt:lpstr>
      <vt:lpstr>UWTheme-333-Sp18</vt:lpstr>
      <vt:lpstr>Cornell Notes &amp; Memory</vt:lpstr>
      <vt:lpstr>Project 3 Check-in</vt:lpstr>
      <vt:lpstr>Lecture Outline</vt:lpstr>
      <vt:lpstr>Cornell Note Taking Discussion</vt:lpstr>
      <vt:lpstr>Lecture Outline</vt:lpstr>
      <vt:lpstr>PowerPoint Presentation</vt:lpstr>
      <vt:lpstr>Computer Overview</vt:lpstr>
      <vt:lpstr>Storing Data: Bit</vt:lpstr>
      <vt:lpstr>Bit Behavior</vt:lpstr>
      <vt:lpstr>Bit Behavior</vt:lpstr>
      <vt:lpstr>Bit Time Series</vt:lpstr>
      <vt:lpstr>Bit Time Series</vt:lpstr>
      <vt:lpstr>PowerPoint Presentation</vt:lpstr>
      <vt:lpstr>Implementing a Bit</vt:lpstr>
      <vt:lpstr>Implementing a Bit</vt:lpstr>
      <vt:lpstr>Lecture Outline</vt:lpstr>
      <vt:lpstr>Memory Representation</vt:lpstr>
      <vt:lpstr>Memory Representation</vt:lpstr>
      <vt:lpstr>Five-minute Break!</vt:lpstr>
      <vt:lpstr>Lecture Outline</vt:lpstr>
      <vt:lpstr>Building Memory: Register</vt:lpstr>
      <vt:lpstr>RAM: Random Access Memory</vt:lpstr>
      <vt:lpstr>Building Memory: RAM8 From Registers</vt:lpstr>
      <vt:lpstr>Building Memory: RAM8 From Registers</vt:lpstr>
      <vt:lpstr>Building Memory: The Rest of RAM</vt:lpstr>
      <vt:lpstr>Lecture Outline</vt:lpstr>
      <vt:lpstr>Program Counter (PC)</vt:lpstr>
      <vt:lpstr>Program Counter (PC)</vt:lpstr>
      <vt:lpstr>Project 4 Overview</vt:lpstr>
      <vt:lpstr>Lecture 6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Cornell Note-Taking Method</dc:title>
  <dc:creator>Aaron Johnston</dc:creator>
  <cp:lastModifiedBy>Eric Fan</cp:lastModifiedBy>
  <cp:revision>25</cp:revision>
  <dcterms:created xsi:type="dcterms:W3CDTF">2018-03-28T08:00:24Z</dcterms:created>
  <dcterms:modified xsi:type="dcterms:W3CDTF">2022-04-14T21:10:36Z</dcterms:modified>
</cp:coreProperties>
</file>